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9" r:id="rId4"/>
    <p:sldId id="266" r:id="rId5"/>
    <p:sldId id="258" r:id="rId6"/>
    <p:sldId id="264" r:id="rId7"/>
    <p:sldId id="270" r:id="rId8"/>
    <p:sldId id="269" r:id="rId9"/>
    <p:sldId id="261" r:id="rId10"/>
    <p:sldId id="275" r:id="rId11"/>
    <p:sldId id="263" r:id="rId12"/>
    <p:sldId id="273" r:id="rId13"/>
    <p:sldId id="262" r:id="rId14"/>
    <p:sldId id="271" r:id="rId15"/>
    <p:sldId id="267" r:id="rId16"/>
    <p:sldId id="276" r:id="rId17"/>
    <p:sldId id="277" r:id="rId18"/>
    <p:sldId id="278" r:id="rId19"/>
    <p:sldId id="279" r:id="rId20"/>
    <p:sldId id="280" r:id="rId21"/>
    <p:sldId id="268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72" r:id="rId30"/>
    <p:sldId id="26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24"/>
    <p:restoredTop sz="95603"/>
  </p:normalViewPr>
  <p:slideViewPr>
    <p:cSldViewPr snapToGrid="0" snapToObjects="1">
      <p:cViewPr varScale="1">
        <p:scale>
          <a:sx n="181" d="100"/>
          <a:sy n="181" d="100"/>
        </p:scale>
        <p:origin x="21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797DE-B755-7C43-92B3-1C539C1D8D92}" type="doc">
      <dgm:prSet loTypeId="urn:microsoft.com/office/officeart/2005/8/layout/cycle7" loCatId="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AD6F4435-FC1F-C54F-96B8-CB501F0D4AEA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6"/>
              </a:solidFill>
              <a:effectLst/>
            </a:rPr>
            <a:t>Integration</a:t>
          </a:r>
          <a:endParaRPr lang="en-US" dirty="0"/>
        </a:p>
      </dgm:t>
    </dgm:pt>
    <dgm:pt modelId="{A14A3990-18FA-5340-8266-5E4D65BF55A9}" type="parTrans" cxnId="{5BEBEF84-E776-7349-8A6C-4724F91CB4F5}">
      <dgm:prSet/>
      <dgm:spPr/>
      <dgm:t>
        <a:bodyPr/>
        <a:lstStyle/>
        <a:p>
          <a:endParaRPr lang="en-US"/>
        </a:p>
      </dgm:t>
    </dgm:pt>
    <dgm:pt modelId="{6AB1D38D-58E1-F947-9F2A-DCF29BABA13A}" type="sibTrans" cxnId="{5BEBEF84-E776-7349-8A6C-4724F91CB4F5}">
      <dgm:prSet/>
      <dgm:spPr/>
      <dgm:t>
        <a:bodyPr/>
        <a:lstStyle/>
        <a:p>
          <a:endParaRPr lang="en-US"/>
        </a:p>
      </dgm:t>
    </dgm:pt>
    <dgm:pt modelId="{8F0B2263-A744-214C-8D37-B40F9D988D0B}">
      <dgm:prSet phldrT="[Text]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1"/>
              </a:solidFill>
            </a:rPr>
            <a:t>Performance</a:t>
          </a:r>
        </a:p>
      </dgm:t>
    </dgm:pt>
    <dgm:pt modelId="{F3BC5860-2BEB-A843-B323-70DE68653ABF}" type="parTrans" cxnId="{048D6CA4-8BEC-8546-91FA-E5B0B6E89546}">
      <dgm:prSet/>
      <dgm:spPr/>
      <dgm:t>
        <a:bodyPr/>
        <a:lstStyle/>
        <a:p>
          <a:endParaRPr lang="en-US"/>
        </a:p>
      </dgm:t>
    </dgm:pt>
    <dgm:pt modelId="{296F964E-CDA0-044A-B00E-C9CF3F11E2B9}" type="sibTrans" cxnId="{048D6CA4-8BEC-8546-91FA-E5B0B6E89546}">
      <dgm:prSet/>
      <dgm:spPr/>
      <dgm:t>
        <a:bodyPr/>
        <a:lstStyle/>
        <a:p>
          <a:endParaRPr lang="en-US"/>
        </a:p>
      </dgm:t>
    </dgm:pt>
    <dgm:pt modelId="{DFBC8459-7D84-C644-AB23-B95A73728839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2"/>
              </a:solidFill>
              <a:latin typeface="+mn-lt"/>
              <a:ea typeface="+mn-ea"/>
              <a:cs typeface="+mn-cs"/>
            </a:rPr>
            <a:t>Scientific</a:t>
          </a:r>
        </a:p>
      </dgm:t>
    </dgm:pt>
    <dgm:pt modelId="{BB478CC1-AA79-C74A-A4BF-60E9BEB7E735}" type="parTrans" cxnId="{95D58CD8-2FDE-614D-AB83-ABAC0FCDF24B}">
      <dgm:prSet/>
      <dgm:spPr/>
      <dgm:t>
        <a:bodyPr/>
        <a:lstStyle/>
        <a:p>
          <a:endParaRPr lang="en-US"/>
        </a:p>
      </dgm:t>
    </dgm:pt>
    <dgm:pt modelId="{F487EBAA-60F2-1144-94CA-3BA53771BB05}" type="sibTrans" cxnId="{95D58CD8-2FDE-614D-AB83-ABAC0FCDF24B}">
      <dgm:prSet/>
      <dgm:spPr/>
      <dgm:t>
        <a:bodyPr/>
        <a:lstStyle/>
        <a:p>
          <a:endParaRPr lang="en-US"/>
        </a:p>
      </dgm:t>
    </dgm:pt>
    <dgm:pt modelId="{B2BFA72D-9850-0B46-B92C-E0C2011EE45C}" type="pres">
      <dgm:prSet presAssocID="{80B797DE-B755-7C43-92B3-1C539C1D8D92}" presName="Name0" presStyleCnt="0">
        <dgm:presLayoutVars>
          <dgm:dir/>
          <dgm:resizeHandles val="exact"/>
        </dgm:presLayoutVars>
      </dgm:prSet>
      <dgm:spPr/>
    </dgm:pt>
    <dgm:pt modelId="{5D91C630-3A03-9A4D-92A7-A63559EA8DC0}" type="pres">
      <dgm:prSet presAssocID="{AD6F4435-FC1F-C54F-96B8-CB501F0D4AEA}" presName="node" presStyleLbl="node1" presStyleIdx="0" presStyleCnt="3">
        <dgm:presLayoutVars>
          <dgm:bulletEnabled val="1"/>
        </dgm:presLayoutVars>
      </dgm:prSet>
      <dgm:spPr/>
    </dgm:pt>
    <dgm:pt modelId="{4241FF00-BD33-6F4D-9245-04848D8009D0}" type="pres">
      <dgm:prSet presAssocID="{6AB1D38D-58E1-F947-9F2A-DCF29BABA13A}" presName="sibTrans" presStyleLbl="sibTrans2D1" presStyleIdx="0" presStyleCnt="3"/>
      <dgm:spPr/>
    </dgm:pt>
    <dgm:pt modelId="{2B37395C-7716-964C-8CE6-58290DDC1DDE}" type="pres">
      <dgm:prSet presAssocID="{6AB1D38D-58E1-F947-9F2A-DCF29BABA13A}" presName="connectorText" presStyleLbl="sibTrans2D1" presStyleIdx="0" presStyleCnt="3"/>
      <dgm:spPr/>
    </dgm:pt>
    <dgm:pt modelId="{06AB1FA4-15EB-1B4E-AF9D-E691626A6CD3}" type="pres">
      <dgm:prSet presAssocID="{8F0B2263-A744-214C-8D37-B40F9D988D0B}" presName="node" presStyleLbl="node1" presStyleIdx="1" presStyleCnt="3">
        <dgm:presLayoutVars>
          <dgm:bulletEnabled val="1"/>
        </dgm:presLayoutVars>
      </dgm:prSet>
      <dgm:spPr/>
    </dgm:pt>
    <dgm:pt modelId="{174ABFCD-3EE4-2E4E-A36A-F93100215715}" type="pres">
      <dgm:prSet presAssocID="{296F964E-CDA0-044A-B00E-C9CF3F11E2B9}" presName="sibTrans" presStyleLbl="sibTrans2D1" presStyleIdx="1" presStyleCnt="3"/>
      <dgm:spPr/>
    </dgm:pt>
    <dgm:pt modelId="{3AC2A499-7104-5B4D-885F-25112C55B681}" type="pres">
      <dgm:prSet presAssocID="{296F964E-CDA0-044A-B00E-C9CF3F11E2B9}" presName="connectorText" presStyleLbl="sibTrans2D1" presStyleIdx="1" presStyleCnt="3"/>
      <dgm:spPr/>
    </dgm:pt>
    <dgm:pt modelId="{8113D230-3331-3247-B32B-AB5DD383B133}" type="pres">
      <dgm:prSet presAssocID="{DFBC8459-7D84-C644-AB23-B95A73728839}" presName="node" presStyleLbl="node1" presStyleIdx="2" presStyleCnt="3">
        <dgm:presLayoutVars>
          <dgm:bulletEnabled val="1"/>
        </dgm:presLayoutVars>
      </dgm:prSet>
      <dgm:spPr/>
    </dgm:pt>
    <dgm:pt modelId="{2C59713A-67B1-654F-8562-9167BDEFF8AB}" type="pres">
      <dgm:prSet presAssocID="{F487EBAA-60F2-1144-94CA-3BA53771BB05}" presName="sibTrans" presStyleLbl="sibTrans2D1" presStyleIdx="2" presStyleCnt="3"/>
      <dgm:spPr/>
    </dgm:pt>
    <dgm:pt modelId="{26147F30-F3B3-E34B-9559-A373D0F538AE}" type="pres">
      <dgm:prSet presAssocID="{F487EBAA-60F2-1144-94CA-3BA53771BB05}" presName="connectorText" presStyleLbl="sibTrans2D1" presStyleIdx="2" presStyleCnt="3"/>
      <dgm:spPr/>
    </dgm:pt>
  </dgm:ptLst>
  <dgm:cxnLst>
    <dgm:cxn modelId="{635CE409-64B5-9A41-824A-3547A419E85F}" type="presOf" srcId="{DFBC8459-7D84-C644-AB23-B95A73728839}" destId="{8113D230-3331-3247-B32B-AB5DD383B133}" srcOrd="0" destOrd="0" presId="urn:microsoft.com/office/officeart/2005/8/layout/cycle7"/>
    <dgm:cxn modelId="{67ACAB12-7397-6E46-AD0A-6F67144C5EEF}" type="presOf" srcId="{6AB1D38D-58E1-F947-9F2A-DCF29BABA13A}" destId="{2B37395C-7716-964C-8CE6-58290DDC1DDE}" srcOrd="1" destOrd="0" presId="urn:microsoft.com/office/officeart/2005/8/layout/cycle7"/>
    <dgm:cxn modelId="{171C0E16-D89F-D04F-AFBE-8464B25FCD66}" type="presOf" srcId="{296F964E-CDA0-044A-B00E-C9CF3F11E2B9}" destId="{174ABFCD-3EE4-2E4E-A36A-F93100215715}" srcOrd="0" destOrd="0" presId="urn:microsoft.com/office/officeart/2005/8/layout/cycle7"/>
    <dgm:cxn modelId="{9A9BD41B-95C9-6941-8578-43ECF87E6014}" type="presOf" srcId="{80B797DE-B755-7C43-92B3-1C539C1D8D92}" destId="{B2BFA72D-9850-0B46-B92C-E0C2011EE45C}" srcOrd="0" destOrd="0" presId="urn:microsoft.com/office/officeart/2005/8/layout/cycle7"/>
    <dgm:cxn modelId="{BCF6082E-22CF-5949-8EF9-8A883F2A2122}" type="presOf" srcId="{6AB1D38D-58E1-F947-9F2A-DCF29BABA13A}" destId="{4241FF00-BD33-6F4D-9245-04848D8009D0}" srcOrd="0" destOrd="0" presId="urn:microsoft.com/office/officeart/2005/8/layout/cycle7"/>
    <dgm:cxn modelId="{5DFFAE3D-434A-0D4A-A189-D478856ECEC9}" type="presOf" srcId="{AD6F4435-FC1F-C54F-96B8-CB501F0D4AEA}" destId="{5D91C630-3A03-9A4D-92A7-A63559EA8DC0}" srcOrd="0" destOrd="0" presId="urn:microsoft.com/office/officeart/2005/8/layout/cycle7"/>
    <dgm:cxn modelId="{208D8A54-4214-F44C-A217-FC36C25AEF7A}" type="presOf" srcId="{8F0B2263-A744-214C-8D37-B40F9D988D0B}" destId="{06AB1FA4-15EB-1B4E-AF9D-E691626A6CD3}" srcOrd="0" destOrd="0" presId="urn:microsoft.com/office/officeart/2005/8/layout/cycle7"/>
    <dgm:cxn modelId="{5BEBEF84-E776-7349-8A6C-4724F91CB4F5}" srcId="{80B797DE-B755-7C43-92B3-1C539C1D8D92}" destId="{AD6F4435-FC1F-C54F-96B8-CB501F0D4AEA}" srcOrd="0" destOrd="0" parTransId="{A14A3990-18FA-5340-8266-5E4D65BF55A9}" sibTransId="{6AB1D38D-58E1-F947-9F2A-DCF29BABA13A}"/>
    <dgm:cxn modelId="{EFA7C08E-5202-5848-BC80-75787CF06D7D}" type="presOf" srcId="{F487EBAA-60F2-1144-94CA-3BA53771BB05}" destId="{2C59713A-67B1-654F-8562-9167BDEFF8AB}" srcOrd="0" destOrd="0" presId="urn:microsoft.com/office/officeart/2005/8/layout/cycle7"/>
    <dgm:cxn modelId="{048D6CA4-8BEC-8546-91FA-E5B0B6E89546}" srcId="{80B797DE-B755-7C43-92B3-1C539C1D8D92}" destId="{8F0B2263-A744-214C-8D37-B40F9D988D0B}" srcOrd="1" destOrd="0" parTransId="{F3BC5860-2BEB-A843-B323-70DE68653ABF}" sibTransId="{296F964E-CDA0-044A-B00E-C9CF3F11E2B9}"/>
    <dgm:cxn modelId="{2D9797C7-8F9F-9444-88F4-5935A5D65C02}" type="presOf" srcId="{296F964E-CDA0-044A-B00E-C9CF3F11E2B9}" destId="{3AC2A499-7104-5B4D-885F-25112C55B681}" srcOrd="1" destOrd="0" presId="urn:microsoft.com/office/officeart/2005/8/layout/cycle7"/>
    <dgm:cxn modelId="{95D58CD8-2FDE-614D-AB83-ABAC0FCDF24B}" srcId="{80B797DE-B755-7C43-92B3-1C539C1D8D92}" destId="{DFBC8459-7D84-C644-AB23-B95A73728839}" srcOrd="2" destOrd="0" parTransId="{BB478CC1-AA79-C74A-A4BF-60E9BEB7E735}" sibTransId="{F487EBAA-60F2-1144-94CA-3BA53771BB05}"/>
    <dgm:cxn modelId="{6B90BEDD-890C-A94C-A5CD-36CDB66940C6}" type="presOf" srcId="{F487EBAA-60F2-1144-94CA-3BA53771BB05}" destId="{26147F30-F3B3-E34B-9559-A373D0F538AE}" srcOrd="1" destOrd="0" presId="urn:microsoft.com/office/officeart/2005/8/layout/cycle7"/>
    <dgm:cxn modelId="{337DD788-E56D-F74A-9408-58A5203C47B6}" type="presParOf" srcId="{B2BFA72D-9850-0B46-B92C-E0C2011EE45C}" destId="{5D91C630-3A03-9A4D-92A7-A63559EA8DC0}" srcOrd="0" destOrd="0" presId="urn:microsoft.com/office/officeart/2005/8/layout/cycle7"/>
    <dgm:cxn modelId="{4E62766D-3526-B34D-82B5-40FC1B9AB030}" type="presParOf" srcId="{B2BFA72D-9850-0B46-B92C-E0C2011EE45C}" destId="{4241FF00-BD33-6F4D-9245-04848D8009D0}" srcOrd="1" destOrd="0" presId="urn:microsoft.com/office/officeart/2005/8/layout/cycle7"/>
    <dgm:cxn modelId="{891E2B81-1796-F340-A150-70BE24DFE44A}" type="presParOf" srcId="{4241FF00-BD33-6F4D-9245-04848D8009D0}" destId="{2B37395C-7716-964C-8CE6-58290DDC1DDE}" srcOrd="0" destOrd="0" presId="urn:microsoft.com/office/officeart/2005/8/layout/cycle7"/>
    <dgm:cxn modelId="{B72B36B1-E06A-0C4D-94B5-A4B25E07F9FA}" type="presParOf" srcId="{B2BFA72D-9850-0B46-B92C-E0C2011EE45C}" destId="{06AB1FA4-15EB-1B4E-AF9D-E691626A6CD3}" srcOrd="2" destOrd="0" presId="urn:microsoft.com/office/officeart/2005/8/layout/cycle7"/>
    <dgm:cxn modelId="{85565C7B-118D-9049-8B42-4D65B2ACCE72}" type="presParOf" srcId="{B2BFA72D-9850-0B46-B92C-E0C2011EE45C}" destId="{174ABFCD-3EE4-2E4E-A36A-F93100215715}" srcOrd="3" destOrd="0" presId="urn:microsoft.com/office/officeart/2005/8/layout/cycle7"/>
    <dgm:cxn modelId="{7EFCC53B-A281-F84B-9AFF-23F9E5C1249A}" type="presParOf" srcId="{174ABFCD-3EE4-2E4E-A36A-F93100215715}" destId="{3AC2A499-7104-5B4D-885F-25112C55B681}" srcOrd="0" destOrd="0" presId="urn:microsoft.com/office/officeart/2005/8/layout/cycle7"/>
    <dgm:cxn modelId="{D742C95C-BB2F-1B46-9D9B-9D2ADB430330}" type="presParOf" srcId="{B2BFA72D-9850-0B46-B92C-E0C2011EE45C}" destId="{8113D230-3331-3247-B32B-AB5DD383B133}" srcOrd="4" destOrd="0" presId="urn:microsoft.com/office/officeart/2005/8/layout/cycle7"/>
    <dgm:cxn modelId="{AD5748C8-6F9F-644C-A595-6011A353215D}" type="presParOf" srcId="{B2BFA72D-9850-0B46-B92C-E0C2011EE45C}" destId="{2C59713A-67B1-654F-8562-9167BDEFF8AB}" srcOrd="5" destOrd="0" presId="urn:microsoft.com/office/officeart/2005/8/layout/cycle7"/>
    <dgm:cxn modelId="{F5EF857B-23A6-A448-900C-21909580418C}" type="presParOf" srcId="{2C59713A-67B1-654F-8562-9167BDEFF8AB}" destId="{26147F30-F3B3-E34B-9559-A373D0F538AE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91C630-3A03-9A4D-92A7-A63559EA8DC0}">
      <dsp:nvSpPr>
        <dsp:cNvPr id="0" name=""/>
        <dsp:cNvSpPr/>
      </dsp:nvSpPr>
      <dsp:spPr>
        <a:xfrm>
          <a:off x="759783" y="22947"/>
          <a:ext cx="919361" cy="45968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6"/>
              </a:solidFill>
              <a:effectLst/>
            </a:rPr>
            <a:t>Integration</a:t>
          </a:r>
          <a:endParaRPr lang="en-US" sz="1200" kern="1200" dirty="0"/>
        </a:p>
      </dsp:txBody>
      <dsp:txXfrm>
        <a:off x="773247" y="36411"/>
        <a:ext cx="892433" cy="432752"/>
      </dsp:txXfrm>
    </dsp:sp>
    <dsp:sp modelId="{4241FF00-BD33-6F4D-9245-04848D8009D0}">
      <dsp:nvSpPr>
        <dsp:cNvPr id="0" name=""/>
        <dsp:cNvSpPr/>
      </dsp:nvSpPr>
      <dsp:spPr>
        <a:xfrm rot="3600000">
          <a:off x="1359455" y="829808"/>
          <a:ext cx="479192" cy="160888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1407721" y="861986"/>
        <a:ext cx="382660" cy="96532"/>
      </dsp:txXfrm>
    </dsp:sp>
    <dsp:sp modelId="{06AB1FA4-15EB-1B4E-AF9D-E691626A6CD3}">
      <dsp:nvSpPr>
        <dsp:cNvPr id="0" name=""/>
        <dsp:cNvSpPr/>
      </dsp:nvSpPr>
      <dsp:spPr>
        <a:xfrm>
          <a:off x="1518959" y="1337878"/>
          <a:ext cx="919361" cy="45968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1"/>
              </a:solidFill>
            </a:rPr>
            <a:t>Performance</a:t>
          </a:r>
        </a:p>
      </dsp:txBody>
      <dsp:txXfrm>
        <a:off x="1532423" y="1351342"/>
        <a:ext cx="892433" cy="432752"/>
      </dsp:txXfrm>
    </dsp:sp>
    <dsp:sp modelId="{174ABFCD-3EE4-2E4E-A36A-F93100215715}">
      <dsp:nvSpPr>
        <dsp:cNvPr id="0" name=""/>
        <dsp:cNvSpPr/>
      </dsp:nvSpPr>
      <dsp:spPr>
        <a:xfrm rot="10800000">
          <a:off x="979867" y="1487274"/>
          <a:ext cx="479192" cy="160888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 rot="10800000">
        <a:off x="1028133" y="1519452"/>
        <a:ext cx="382660" cy="96532"/>
      </dsp:txXfrm>
    </dsp:sp>
    <dsp:sp modelId="{8113D230-3331-3247-B32B-AB5DD383B133}">
      <dsp:nvSpPr>
        <dsp:cNvPr id="0" name=""/>
        <dsp:cNvSpPr/>
      </dsp:nvSpPr>
      <dsp:spPr>
        <a:xfrm>
          <a:off x="607" y="1337878"/>
          <a:ext cx="919361" cy="45968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2"/>
              </a:solidFill>
              <a:latin typeface="+mn-lt"/>
              <a:ea typeface="+mn-ea"/>
              <a:cs typeface="+mn-cs"/>
            </a:rPr>
            <a:t>Scientific</a:t>
          </a:r>
        </a:p>
      </dsp:txBody>
      <dsp:txXfrm>
        <a:off x="14071" y="1351342"/>
        <a:ext cx="892433" cy="432752"/>
      </dsp:txXfrm>
    </dsp:sp>
    <dsp:sp modelId="{2C59713A-67B1-654F-8562-9167BDEFF8AB}">
      <dsp:nvSpPr>
        <dsp:cNvPr id="0" name=""/>
        <dsp:cNvSpPr/>
      </dsp:nvSpPr>
      <dsp:spPr>
        <a:xfrm rot="18000000">
          <a:off x="600280" y="829808"/>
          <a:ext cx="479192" cy="160888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648546" y="861986"/>
        <a:ext cx="382660" cy="96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svg>
</file>

<file path=ppt/media/image55.png>
</file>

<file path=ppt/media/image56.sv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935B3-F5AC-0F49-A77F-693DEAA4662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8B51A-AF34-8043-88BB-7DEBFD50D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84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8B51A-AF34-8043-88BB-7DEBFD50DD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36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8B51A-AF34-8043-88BB-7DEBFD50DD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40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8B51A-AF34-8043-88BB-7DEBFD50DD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115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0F25D-A23E-4E2D-F308-5821D856D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66B69F-1E68-6633-928C-A970FFA814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8C3ECE-C349-54BB-88B1-CB632DDD2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B290-8F75-3992-14A6-2350E4215B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8B51A-AF34-8043-88BB-7DEBFD50DD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66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8B51A-AF34-8043-88BB-7DEBFD50DD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2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58EA8-FCF2-7740-A3AB-B7CCA99EE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31233B-0476-5043-BEF6-761B9C407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65C91-3BE9-C443-97BD-D6277C109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230D-D256-FE47-99BF-6F642436F56E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04123-55B1-4645-9464-1F9B4FF0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8A162-B81A-944D-99D9-11E3918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9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B9B72-A8A4-A74F-8E1E-3AC6EC29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54F5B-62DA-7542-966C-C08C53BC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8ABB0-D704-A54E-8299-92AC38ED5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AC849-5CEB-3846-9265-8D72BE481A70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263C-A99F-544F-935E-91C65D0E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DF06A-9EED-284C-866A-F1E12F15A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45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0D12E-01E0-A04F-A3F4-22D4E32BB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CACDF6-BA3A-1044-A721-EA6F030EF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0E2C9-6B5C-FB49-9713-679C0BEC3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BBDEB-BEE0-FD44-AAFC-27969F9541FD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1C65A-6A18-2740-A284-DAD25FD9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2885B-7257-664D-9FD5-B0446B1E8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0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21E8-C2DE-104D-967E-CA0FF618A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95DD7-6ACC-D344-8D6A-081DE6717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4B349-4F0D-894E-AD9E-C8D1B39C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2860A-5855-1941-A1E0-F1AE52EC854D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BD305-3291-0847-87F8-146BCC35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E3FFB-1CEF-CD45-AEDB-14C6888A2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3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788FB-E1C6-0948-B7D6-4005A128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26CB-A93C-A748-AE55-3A84F493F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9B757-0A54-3443-84C0-65873E3F3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74B4C-42F5-E24E-B25F-613EC7F4AF0D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777A8-B390-AD43-9316-7F20F4D95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1D6B4-256C-1948-BCFC-7594033D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5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6FBB5-B722-3A46-A14A-A723649FD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5A430-6CC3-0240-B917-1B5E9A053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A6E127-F6D6-6E47-992D-AAB411394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4EC72-74E5-4842-B10B-E46F91782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BCD20-0178-0C41-9D8E-10FA267A6CCC}" type="datetime1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8DF8D-02EF-184D-ABFF-13191F79D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331F1-86F5-D941-89D8-0D3AC6402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FFC86-2AE9-1B4C-919A-EAB194055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5F746-6C3E-9C4F-8AAE-6A474D055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F0EE7-6F44-F448-9A20-041EDD3CD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FB6FDB-DF0E-A54B-A3A5-FBFE9BAD6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128D6A-E2F4-F44B-8FA0-9424742E26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40A058-F234-D841-83EC-56812E3E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58456-60EB-6840-BCEB-E4C2678C039E}" type="datetime1">
              <a:rPr lang="en-US" smtClean="0"/>
              <a:t>9/14/25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FC077F-7055-D04B-802C-EB03F517C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4350B2-AC98-ED44-AA30-4A41C43E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02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A2B0-F6B9-554F-8BFB-4F0D99D01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AC341-6D23-9A4E-AB3D-E9FFD1A6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FCD94-1F0D-3948-A9F0-DB82F9AAC2D3}" type="datetime1">
              <a:rPr lang="en-US" smtClean="0"/>
              <a:t>9/14/25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04147E-0023-1E48-9B46-83053DAE9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722CF-E5B4-E74B-A7B0-12F7823B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42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3B2DC2-5A2E-A24E-B7D1-FF883CF7F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92FAC-AC21-0848-AC27-426B7BF29104}" type="datetime1">
              <a:rPr lang="en-US" smtClean="0"/>
              <a:t>9/14/25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CB29CE-4228-BD4C-A420-70C257145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14DD2-3E82-1246-9760-3AF41CF04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0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B8CA2-68C1-F142-900B-17AAC3135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70681-4878-1F46-A6A1-53C6FDF4D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80CD99-B40B-E640-93ED-B452D6C40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76116-6773-1444-A31A-CE340D5A8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56F3-8608-FF4D-9C26-AE6D473095CB}" type="datetime1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1B01F-24FF-B744-B660-8655E56D1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755F5-5A75-8F4C-9F3C-F3E9E8B27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402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653F8-D055-1D48-8974-B59CF2267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7EB70-418E-DD41-A6E4-57C3E9275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DE1C0-806E-8A48-B3AF-560DCDAC2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43B28-10B3-E44C-8EEA-5E6F44249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C49A9-C646-2345-B4A7-439457175566}" type="datetime1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38D99-521A-0744-BCD1-262100033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5FDE6-E6EC-1B48-AA21-895D7DDF6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3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DFA117-430A-0842-BF0A-806ADCCD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41114-5B51-D64E-B2F6-6CC36C6DE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EEF16-25A2-F34D-BACC-65FA6AAC2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6C8CC-C3CD-B94B-94D6-0913487DB5E5}" type="datetime1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A32EF-278E-4D4D-A7AB-20D488CC47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59C42-B5B3-6B46-936D-A9D1A4A04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FC58-3559-EC47-B32E-5EF128B06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9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sv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svg"/><Relationship Id="rId4" Type="http://schemas.openxmlformats.org/officeDocument/2006/relationships/image" Target="../media/image5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2D603-8601-914F-B530-0182C8206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1691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Molecular Simulation Toolkit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D95FD3-E679-D541-8417-A00AC40FC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61366"/>
            <a:ext cx="9144000" cy="1655762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/zhteg4pvt/</a:t>
            </a:r>
            <a:r>
              <a:rPr lang="en-US" dirty="0" err="1"/>
              <a:t>nemd</a:t>
            </a:r>
            <a:r>
              <a:rPr lang="en-US" dirty="0"/>
              <a:t>/</a:t>
            </a:r>
          </a:p>
          <a:p>
            <a:r>
              <a:rPr lang="en-US" dirty="0"/>
              <a:t>Main Contributor: Teng Zhang</a:t>
            </a:r>
          </a:p>
          <a:p>
            <a:r>
              <a:rPr lang="en-US" dirty="0"/>
              <a:t>Email: zhteg4@gmail.com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92B7D-AF88-FE97-F8F3-696A7F8F3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4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9633F-CBF3-EF3B-4E48-8D26D1F96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5031-93D8-A936-7C5B-6D1C1A5A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31292" cy="1325563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Unit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005D0D-F223-1F94-65FC-E62DB7B9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BBD2F5-7534-1CD7-43D2-6A9AEC96F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875880"/>
              </p:ext>
            </p:extLst>
          </p:nvPr>
        </p:nvGraphicFramePr>
        <p:xfrm>
          <a:off x="361233" y="3814120"/>
          <a:ext cx="5734767" cy="25725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0007">
                  <a:extLst>
                    <a:ext uri="{9D8B030D-6E8A-4147-A177-3AD203B41FA5}">
                      <a16:colId xmlns:a16="http://schemas.microsoft.com/office/drawing/2014/main" val="140681280"/>
                    </a:ext>
                  </a:extLst>
                </a:gridCol>
                <a:gridCol w="1504412">
                  <a:extLst>
                    <a:ext uri="{9D8B030D-6E8A-4147-A177-3AD203B41FA5}">
                      <a16:colId xmlns:a16="http://schemas.microsoft.com/office/drawing/2014/main" val="3804093500"/>
                    </a:ext>
                  </a:extLst>
                </a:gridCol>
                <a:gridCol w="961202">
                  <a:extLst>
                    <a:ext uri="{9D8B030D-6E8A-4147-A177-3AD203B41FA5}">
                      <a16:colId xmlns:a16="http://schemas.microsoft.com/office/drawing/2014/main" val="3388334755"/>
                    </a:ext>
                  </a:extLst>
                </a:gridCol>
                <a:gridCol w="1385830">
                  <a:extLst>
                    <a:ext uri="{9D8B030D-6E8A-4147-A177-3AD203B41FA5}">
                      <a16:colId xmlns:a16="http://schemas.microsoft.com/office/drawing/2014/main" val="1365888191"/>
                    </a:ext>
                  </a:extLst>
                </a:gridCol>
                <a:gridCol w="913316">
                  <a:extLst>
                    <a:ext uri="{9D8B030D-6E8A-4147-A177-3AD203B41FA5}">
                      <a16:colId xmlns:a16="http://schemas.microsoft.com/office/drawing/2014/main" val="4111230781"/>
                    </a:ext>
                  </a:extLst>
                </a:gridCol>
              </a:tblGrid>
              <a:tr h="70791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Command</a:t>
                      </a:r>
                    </a:p>
                  </a:txBody>
                  <a:tcPr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PYTEST_ADDOPTS</a:t>
                      </a:r>
                    </a:p>
                  </a:txBody>
                  <a:tcPr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Type</a:t>
                      </a:r>
                    </a:p>
                  </a:txBody>
                  <a:tcPr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Result (</a:t>
                      </a:r>
                      <a:r>
                        <a:rPr lang="en-US" sz="1400" dirty="0" err="1"/>
                        <a:t>num|sec</a:t>
                      </a:r>
                      <a:r>
                        <a:rPr lang="en-US" sz="1400" dirty="0"/>
                        <a:t>)</a:t>
                      </a:r>
                    </a:p>
                  </a:txBody>
                  <a:tcPr marL="0" marR="0"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Avg (sec</a:t>
                      </a:r>
                      <a:r>
                        <a:rPr lang="en-US" sz="1400" dirty="0"/>
                        <a:t>)</a:t>
                      </a:r>
                    </a:p>
                  </a:txBody>
                  <a:tcPr marT="137160" marB="13716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1390173"/>
                  </a:ext>
                </a:extLst>
              </a:tr>
              <a:tr h="932314"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i="1" dirty="0" err="1"/>
                        <a:t>nemd_test</a:t>
                      </a:r>
                      <a:endParaRPr lang="en-US" sz="1400" i="1" dirty="0"/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"-m 'not slow'"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module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driver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workflow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1732 | 14.71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129 | 6.13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 43 | 4.25</a:t>
                      </a:r>
                      <a:endParaRPr lang="en-US" sz="1400" dirty="0"/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0.0132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5471136"/>
                  </a:ext>
                </a:extLst>
              </a:tr>
              <a:tr h="932314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"-m slow"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module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driver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workflow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     1 | 20.19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   1 | 3.95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   no tests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13.49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25912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139EAB-FAE4-FB7B-AED3-4DD3FAC9C920}"/>
              </a:ext>
            </a:extLst>
          </p:cNvPr>
          <p:cNvSpPr txBox="1"/>
          <p:nvPr/>
        </p:nvSpPr>
        <p:spPr>
          <a:xfrm>
            <a:off x="361233" y="6386661"/>
            <a:ext cx="30718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i="1" dirty="0"/>
              <a:t>* source </a:t>
            </a:r>
            <a:r>
              <a:rPr lang="en-US" sz="1400" i="1" dirty="0" err="1"/>
              <a:t>premake</a:t>
            </a:r>
            <a:r>
              <a:rPr lang="en-US" sz="1400" dirty="0"/>
              <a:t> before running tests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7D5B4CE-5718-2280-528F-82EBFA1598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380772"/>
              </p:ext>
            </p:extLst>
          </p:nvPr>
        </p:nvGraphicFramePr>
        <p:xfrm>
          <a:off x="6301520" y="2515701"/>
          <a:ext cx="5305333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96379">
                  <a:extLst>
                    <a:ext uri="{9D8B030D-6E8A-4147-A177-3AD203B41FA5}">
                      <a16:colId xmlns:a16="http://schemas.microsoft.com/office/drawing/2014/main" val="519871301"/>
                    </a:ext>
                  </a:extLst>
                </a:gridCol>
                <a:gridCol w="883450">
                  <a:extLst>
                    <a:ext uri="{9D8B030D-6E8A-4147-A177-3AD203B41FA5}">
                      <a16:colId xmlns:a16="http://schemas.microsoft.com/office/drawing/2014/main" val="3084682247"/>
                    </a:ext>
                  </a:extLst>
                </a:gridCol>
                <a:gridCol w="946500">
                  <a:extLst>
                    <a:ext uri="{9D8B030D-6E8A-4147-A177-3AD203B41FA5}">
                      <a16:colId xmlns:a16="http://schemas.microsoft.com/office/drawing/2014/main" val="2730536322"/>
                    </a:ext>
                  </a:extLst>
                </a:gridCol>
                <a:gridCol w="1172805">
                  <a:extLst>
                    <a:ext uri="{9D8B030D-6E8A-4147-A177-3AD203B41FA5}">
                      <a16:colId xmlns:a16="http://schemas.microsoft.com/office/drawing/2014/main" val="3113920103"/>
                    </a:ext>
                  </a:extLst>
                </a:gridCol>
                <a:gridCol w="1106199">
                  <a:extLst>
                    <a:ext uri="{9D8B030D-6E8A-4147-A177-3AD203B41FA5}">
                      <a16:colId xmlns:a16="http://schemas.microsoft.com/office/drawing/2014/main" val="1319148285"/>
                    </a:ext>
                  </a:extLst>
                </a:gridCol>
              </a:tblGrid>
              <a:tr h="4777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Command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PYTEST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Dirname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Results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1929244"/>
                  </a:ext>
                </a:extLst>
              </a:tr>
              <a:tr h="1104681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 err="1"/>
                        <a:t>nemd_cover</a:t>
                      </a:r>
                      <a:endParaRPr lang="en-US" sz="1400" i="1" dirty="0"/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dirty="0"/>
                        <a:t>"-m ''"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workflow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statements</a:t>
                      </a:r>
                    </a:p>
                    <a:p>
                      <a:pPr algn="ctr"/>
                      <a:r>
                        <a:rPr lang="en-US" sz="1400" dirty="0"/>
                        <a:t>missing</a:t>
                      </a:r>
                    </a:p>
                    <a:p>
                      <a:pPr algn="ctr"/>
                      <a:r>
                        <a:rPr lang="en-US" sz="1400" dirty="0"/>
                        <a:t>excluded</a:t>
                      </a:r>
                    </a:p>
                    <a:p>
                      <a:pPr algn="ctr"/>
                      <a:r>
                        <a:rPr lang="en-US" sz="1400" dirty="0"/>
                        <a:t>coverage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</a:t>
                      </a:r>
                    </a:p>
                    <a:p>
                      <a:pPr algn="ctr"/>
                      <a:r>
                        <a:rPr lang="en-US" sz="1400" dirty="0"/>
                        <a:t>0</a:t>
                      </a:r>
                    </a:p>
                    <a:p>
                      <a:pPr algn="ctr"/>
                      <a:r>
                        <a:rPr lang="en-US" sz="1400" dirty="0"/>
                        <a:t>8</a:t>
                      </a:r>
                    </a:p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466548"/>
                  </a:ext>
                </a:extLst>
              </a:tr>
              <a:tr h="110468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driver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statements</a:t>
                      </a:r>
                    </a:p>
                    <a:p>
                      <a:pPr algn="ctr"/>
                      <a:r>
                        <a:rPr lang="en-US" sz="1400" dirty="0"/>
                        <a:t>missing</a:t>
                      </a:r>
                    </a:p>
                    <a:p>
                      <a:pPr algn="ctr"/>
                      <a:r>
                        <a:rPr lang="en-US" sz="1400" dirty="0"/>
                        <a:t>excluded</a:t>
                      </a:r>
                    </a:p>
                    <a:p>
                      <a:pPr algn="ctr"/>
                      <a:r>
                        <a:rPr lang="en-US" sz="1400" dirty="0"/>
                        <a:t>coverage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466</a:t>
                      </a:r>
                    </a:p>
                    <a:p>
                      <a:pPr algn="ctr"/>
                      <a:r>
                        <a:rPr lang="en-US" sz="1400" dirty="0"/>
                        <a:t>0</a:t>
                      </a:r>
                    </a:p>
                    <a:p>
                      <a:pPr algn="ctr"/>
                      <a:r>
                        <a:rPr lang="en-US" sz="1400" dirty="0"/>
                        <a:t>16</a:t>
                      </a:r>
                    </a:p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0493721"/>
                  </a:ext>
                </a:extLst>
              </a:tr>
              <a:tr h="1104681">
                <a:tc vMerge="1">
                  <a:txBody>
                    <a:bodyPr/>
                    <a:lstStyle/>
                    <a:p>
                      <a:pPr algn="just"/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just"/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module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statements</a:t>
                      </a:r>
                    </a:p>
                    <a:p>
                      <a:pPr algn="ctr"/>
                      <a:r>
                        <a:rPr lang="en-US" sz="1400" dirty="0"/>
                        <a:t>missing</a:t>
                      </a:r>
                    </a:p>
                    <a:p>
                      <a:pPr algn="ctr"/>
                      <a:r>
                        <a:rPr lang="en-US" sz="1400" dirty="0"/>
                        <a:t>excluded</a:t>
                      </a:r>
                    </a:p>
                    <a:p>
                      <a:pPr algn="ctr"/>
                      <a:r>
                        <a:rPr lang="en-US" sz="1400" dirty="0"/>
                        <a:t>coverage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6088</a:t>
                      </a:r>
                    </a:p>
                    <a:p>
                      <a:pPr algn="ctr"/>
                      <a:r>
                        <a:rPr lang="en-US" sz="1400" dirty="0"/>
                        <a:t>0</a:t>
                      </a:r>
                    </a:p>
                    <a:p>
                      <a:pPr algn="ctr"/>
                      <a:r>
                        <a:rPr lang="en-US" sz="1400" dirty="0"/>
                        <a:t>164</a:t>
                      </a:r>
                    </a:p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55903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44CE8A1-94B7-AA2F-211C-76BBBE531409}"/>
              </a:ext>
            </a:extLst>
          </p:cNvPr>
          <p:cNvSpPr txBox="1"/>
          <p:nvPr/>
        </p:nvSpPr>
        <p:spPr>
          <a:xfrm>
            <a:off x="361233" y="1679020"/>
            <a:ext cx="55864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 unit tests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DDD0116-5DFF-79FB-A652-1E32A9A868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7193985"/>
              </p:ext>
            </p:extLst>
          </p:nvPr>
        </p:nvGraphicFramePr>
        <p:xfrm>
          <a:off x="287092" y="2284237"/>
          <a:ext cx="5734767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6724">
                  <a:extLst>
                    <a:ext uri="{9D8B030D-6E8A-4147-A177-3AD203B41FA5}">
                      <a16:colId xmlns:a16="http://schemas.microsoft.com/office/drawing/2014/main" val="2111335203"/>
                    </a:ext>
                  </a:extLst>
                </a:gridCol>
                <a:gridCol w="3188043">
                  <a:extLst>
                    <a:ext uri="{9D8B030D-6E8A-4147-A177-3AD203B41FA5}">
                      <a16:colId xmlns:a16="http://schemas.microsoft.com/office/drawing/2014/main" val="2492083346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 err="1">
                          <a:solidFill>
                            <a:schemeClr val="tx1"/>
                          </a:solidFill>
                        </a:rPr>
                        <a:t>nemd_test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kern="1200" dirty="0">
                          <a:solidFill>
                            <a:schemeClr val="tx1"/>
                          </a:solidFill>
                        </a:rPr>
                        <a:t>$NEMD_SRC/test/unit in parallel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983503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 err="1">
                          <a:solidFill>
                            <a:schemeClr val="tx1"/>
                          </a:solidFill>
                        </a:rPr>
                        <a:t>nemd_test</a:t>
                      </a:r>
                      <a:r>
                        <a:rPr lang="en-US" sz="1400" i="1" kern="1200" dirty="0">
                          <a:solidFill>
                            <a:schemeClr val="tx1"/>
                          </a:solidFill>
                        </a:rPr>
                        <a:t> [file1 file2...]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specific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tests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3504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 err="1">
                          <a:solidFill>
                            <a:schemeClr val="tx1"/>
                          </a:solidFill>
                        </a:rPr>
                        <a:t>nemd_test</a:t>
                      </a:r>
                      <a:r>
                        <a:rPr lang="en-US" sz="1400" i="1" kern="1200" dirty="0">
                          <a:solidFill>
                            <a:schemeClr val="tx1"/>
                          </a:solidFill>
                        </a:rPr>
                        <a:t> -s -v [file1 file2...]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screen and verbose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729843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 err="1">
                          <a:solidFill>
                            <a:schemeClr val="tx1"/>
                          </a:solidFill>
                        </a:rPr>
                        <a:t>nemd_test</a:t>
                      </a:r>
                      <a:r>
                        <a:rPr lang="en-US" sz="1400" i="1" kern="1200" dirty="0">
                          <a:solidFill>
                            <a:schemeClr val="tx1"/>
                          </a:solidFill>
                        </a:rPr>
                        <a:t> -m slow [file1 file2...]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selected tests marked with slow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021875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368FDEB-1B1A-36FF-5EC9-7040891164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213107"/>
              </p:ext>
            </p:extLst>
          </p:nvPr>
        </p:nvGraphicFramePr>
        <p:xfrm>
          <a:off x="6091539" y="853913"/>
          <a:ext cx="5890054" cy="14373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09063">
                  <a:extLst>
                    <a:ext uri="{9D8B030D-6E8A-4147-A177-3AD203B41FA5}">
                      <a16:colId xmlns:a16="http://schemas.microsoft.com/office/drawing/2014/main" val="3331805810"/>
                    </a:ext>
                  </a:extLst>
                </a:gridCol>
                <a:gridCol w="2680991">
                  <a:extLst>
                    <a:ext uri="{9D8B030D-6E8A-4147-A177-3AD203B41FA5}">
                      <a16:colId xmlns:a16="http://schemas.microsoft.com/office/drawing/2014/main" val="1422148830"/>
                    </a:ext>
                  </a:extLst>
                </a:gridCol>
              </a:tblGrid>
              <a:tr h="359346">
                <a:tc>
                  <a:txBody>
                    <a:bodyPr/>
                    <a:lstStyle/>
                    <a:p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nemd_cover</a:t>
                      </a:r>
                      <a:endParaRPr lang="en-US" sz="130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run analysis, create html, open browser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0872081"/>
                  </a:ext>
                </a:extLst>
              </a:tr>
              <a:tr h="359346">
                <a:tc>
                  <a:txBody>
                    <a:bodyPr/>
                    <a:lstStyle/>
                    <a:p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nemd_cover</a:t>
                      </a:r>
                      <a:r>
                        <a:rPr lang="en-US" sz="13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driver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analyze all driver tests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310005"/>
                  </a:ext>
                </a:extLst>
              </a:tr>
              <a:tr h="359346">
                <a:tc>
                  <a:txBody>
                    <a:bodyPr/>
                    <a:lstStyle/>
                    <a:p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nemd_cover</a:t>
                      </a:r>
                      <a:r>
                        <a:rPr lang="en-US" sz="13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workflow </a:t>
                      </a:r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test_workflow_test.py</a:t>
                      </a:r>
                      <a:endParaRPr lang="en-US" sz="130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analyze </a:t>
                      </a:r>
                      <a:r>
                        <a:rPr lang="en-US" sz="13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test_workflow_test.py</a:t>
                      </a:r>
                      <a:r>
                        <a:rPr lang="en-US" sz="13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only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814008"/>
                  </a:ext>
                </a:extLst>
              </a:tr>
              <a:tr h="359346">
                <a:tc>
                  <a:txBody>
                    <a:bodyPr/>
                    <a:lstStyle/>
                    <a:p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nemd_cover</a:t>
                      </a:r>
                      <a:r>
                        <a:rPr lang="en-US" sz="13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module </a:t>
                      </a:r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cru_test.py</a:t>
                      </a:r>
                      <a:r>
                        <a:rPr lang="en-US" sz="13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3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osutils_test.py</a:t>
                      </a:r>
                      <a:endParaRPr lang="en-US" sz="1300" i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analyze multiple specific tests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07649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6A96FABA-B7F8-19BB-7F66-729319E7CC40}"/>
              </a:ext>
            </a:extLst>
          </p:cNvPr>
          <p:cNvSpPr txBox="1"/>
          <p:nvPr/>
        </p:nvSpPr>
        <p:spPr>
          <a:xfrm>
            <a:off x="6227805" y="290983"/>
            <a:ext cx="54616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 coverage analysis and generate report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5D73A7-D2DF-1EC9-CEE2-6582208A7EC9}"/>
              </a:ext>
            </a:extLst>
          </p:cNvPr>
          <p:cNvSpPr txBox="1"/>
          <p:nvPr/>
        </p:nvSpPr>
        <p:spPr>
          <a:xfrm>
            <a:off x="6301520" y="6385023"/>
            <a:ext cx="35895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Excluded: </a:t>
            </a:r>
            <a:r>
              <a:rPr lang="en-US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SFMono-Regular"/>
              </a:rPr>
              <a:t>__main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SFMono-Regular"/>
              </a:rPr>
              <a:t>__,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SFMono-Regular"/>
              </a:rPr>
              <a:t>numba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SFMono-Regular"/>
              </a:rPr>
              <a:t>, platform-specific</a:t>
            </a:r>
          </a:p>
        </p:txBody>
      </p:sp>
    </p:spTree>
    <p:extLst>
      <p:ext uri="{BB962C8B-B14F-4D97-AF65-F5344CB8AC3E}">
        <p14:creationId xmlns:p14="http://schemas.microsoft.com/office/powerpoint/2010/main" val="3561220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4E11-7BE3-0048-94D8-35CDD799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081"/>
            <a:ext cx="4298004" cy="1325563"/>
          </a:xfrm>
        </p:spPr>
        <p:txBody>
          <a:bodyPr/>
          <a:lstStyle/>
          <a:p>
            <a:r>
              <a:rPr lang="en-US" dirty="0"/>
              <a:t>Integration Test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2B87E6-6F62-754F-B76D-621DDC49B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920770"/>
              </p:ext>
            </p:extLst>
          </p:nvPr>
        </p:nvGraphicFramePr>
        <p:xfrm>
          <a:off x="6473375" y="431766"/>
          <a:ext cx="5268686" cy="15270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84324">
                  <a:extLst>
                    <a:ext uri="{9D8B030D-6E8A-4147-A177-3AD203B41FA5}">
                      <a16:colId xmlns:a16="http://schemas.microsoft.com/office/drawing/2014/main" val="1700155147"/>
                    </a:ext>
                  </a:extLst>
                </a:gridCol>
                <a:gridCol w="4384362">
                  <a:extLst>
                    <a:ext uri="{9D8B030D-6E8A-4147-A177-3AD203B41FA5}">
                      <a16:colId xmlns:a16="http://schemas.microsoft.com/office/drawing/2014/main" val="4090573760"/>
                    </a:ext>
                  </a:extLst>
                </a:gridCol>
              </a:tblGrid>
              <a:tr h="30541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effectLst/>
                        </a:rPr>
                        <a:t>file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708201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err="1">
                          <a:effectLst/>
                        </a:rPr>
                        <a:t>cmd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effectLst/>
                        </a:rPr>
                        <a:t>Shell commands to run drivers and workflows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436560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accent2"/>
                          </a:solidFill>
                          <a:effectLst/>
                        </a:rPr>
                        <a:t>check</a:t>
                      </a:r>
                      <a:endParaRPr lang="en-US" sz="1400" kern="12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Shell commands to check the results against expectations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3567960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</a:rPr>
                        <a:t>tag</a:t>
                      </a:r>
                      <a:endParaRPr lang="en-US" sz="1400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t</a:t>
                      </a: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</a:rPr>
                        <a:t>ags </a:t>
                      </a: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shell syntax  </a:t>
                      </a: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</a:rPr>
                        <a:t>(e.g., name, cost)</a:t>
                      </a:r>
                      <a:endParaRPr lang="en-US" sz="1400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257283"/>
                  </a:ext>
                </a:extLst>
              </a:tr>
              <a:tr h="305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Parametrize one command into multiples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71804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FD4C4C-D4CF-5C43-82EA-6B4469CA3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44051"/>
              </p:ext>
            </p:extLst>
          </p:nvPr>
        </p:nvGraphicFramePr>
        <p:xfrm>
          <a:off x="6473375" y="2078219"/>
          <a:ext cx="5268685" cy="2133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3737494183"/>
                    </a:ext>
                  </a:extLst>
                </a:gridCol>
                <a:gridCol w="3592285">
                  <a:extLst>
                    <a:ext uri="{9D8B030D-6E8A-4147-A177-3AD203B41FA5}">
                      <a16:colId xmlns:a16="http://schemas.microsoft.com/office/drawing/2014/main" val="2798767956"/>
                    </a:ext>
                  </a:extLst>
                </a:gridCol>
              </a:tblGrid>
              <a:tr h="304365">
                <a:tc gridSpan="2">
                  <a:txBody>
                    <a:bodyPr/>
                    <a:lstStyle/>
                    <a:p>
                      <a:r>
                        <a:rPr lang="en-US" sz="1400" dirty="0"/>
                        <a:t>Check Command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088413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>
                          <a:effectLst/>
                        </a:rPr>
                        <a:t>general shell </a:t>
                      </a:r>
                      <a:r>
                        <a:rPr lang="en-US" sz="1400" i="1" kern="1200" dirty="0" err="1">
                          <a:effectLst/>
                        </a:rPr>
                        <a:t>cmd</a:t>
                      </a:r>
                      <a:endParaRPr lang="en-US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echo, [ -f file ], &amp;&amp;, ||, ( grep pattern file ), etc.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610778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 err="1">
                          <a:effectLst/>
                        </a:rPr>
                        <a:t>nemd_check</a:t>
                      </a:r>
                      <a:r>
                        <a:rPr lang="en-US" sz="1400" i="1" kern="1200" dirty="0">
                          <a:effectLst/>
                        </a:rPr>
                        <a:t> exist</a:t>
                      </a:r>
                      <a:endParaRPr lang="en-US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effectLst/>
                        </a:rPr>
                        <a:t>File existence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388844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 err="1">
                          <a:effectLst/>
                        </a:rPr>
                        <a:t>nemd_check</a:t>
                      </a:r>
                      <a:r>
                        <a:rPr lang="en-US" sz="1400" i="1" kern="1200" dirty="0">
                          <a:effectLst/>
                        </a:rPr>
                        <a:t> glob</a:t>
                      </a:r>
                      <a:endParaRPr lang="en-US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effectLst/>
                        </a:rPr>
                        <a:t>Match number from pattern expansion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999943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 err="1">
                          <a:effectLst/>
                        </a:rPr>
                        <a:t>nemd_check</a:t>
                      </a:r>
                      <a:r>
                        <a:rPr lang="en-US" sz="1400" i="1" kern="1200" dirty="0">
                          <a:effectLst/>
                        </a:rPr>
                        <a:t> has</a:t>
                      </a:r>
                      <a:endParaRPr lang="en-US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effectLst/>
                        </a:rPr>
                        <a:t>Specific strings in file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698211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 err="1">
                          <a:effectLst/>
                        </a:rPr>
                        <a:t>nemd_check</a:t>
                      </a:r>
                      <a:r>
                        <a:rPr lang="en-US" sz="1400" i="1" kern="1200" dirty="0">
                          <a:effectLst/>
                        </a:rPr>
                        <a:t> </a:t>
                      </a:r>
                      <a:r>
                        <a:rPr lang="en-US" sz="1400" i="1" kern="1200" dirty="0" err="1">
                          <a:effectLst/>
                        </a:rPr>
                        <a:t>cmp</a:t>
                      </a:r>
                      <a:endParaRPr lang="en-US" sz="1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effectLst/>
                        </a:rPr>
                        <a:t>Content comparison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061091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i="1" kern="1200" dirty="0" err="1">
                          <a:effectLst/>
                        </a:rPr>
                        <a:t>nemd_check</a:t>
                      </a:r>
                      <a:r>
                        <a:rPr lang="en-US" sz="1400" i="1" kern="1200" dirty="0">
                          <a:effectLst/>
                        </a:rPr>
                        <a:t> </a:t>
                      </a:r>
                      <a:r>
                        <a:rPr lang="en-US" sz="14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Collect information from log files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358391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6607B0D-9816-0842-8455-A2FFD625C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019824"/>
              </p:ext>
            </p:extLst>
          </p:nvPr>
        </p:nvGraphicFramePr>
        <p:xfrm>
          <a:off x="6473375" y="4334400"/>
          <a:ext cx="5268685" cy="1006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629">
                  <a:extLst>
                    <a:ext uri="{9D8B030D-6E8A-4147-A177-3AD203B41FA5}">
                      <a16:colId xmlns:a16="http://schemas.microsoft.com/office/drawing/2014/main" val="3737494183"/>
                    </a:ext>
                  </a:extLst>
                </a:gridCol>
                <a:gridCol w="4120056">
                  <a:extLst>
                    <a:ext uri="{9D8B030D-6E8A-4147-A177-3AD203B41FA5}">
                      <a16:colId xmlns:a16="http://schemas.microsoft.com/office/drawing/2014/main" val="2798767956"/>
                    </a:ext>
                  </a:extLst>
                </a:gridCol>
              </a:tblGrid>
              <a:tr h="350845">
                <a:tc gridSpan="2">
                  <a:txBody>
                    <a:bodyPr/>
                    <a:lstStyle/>
                    <a:p>
                      <a:r>
                        <a:rPr lang="en-US" sz="1400" dirty="0"/>
                        <a:t>Tag Key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088413"/>
                  </a:ext>
                </a:extLst>
              </a:tr>
              <a:tr h="30415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script name (-NAME in the .log)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610778"/>
                  </a:ext>
                </a:extLst>
              </a:tr>
              <a:tr h="350845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slow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time cost on execution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388844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0B77A13E-679A-C04C-9081-AA8837EE12E7}"/>
              </a:ext>
            </a:extLst>
          </p:cNvPr>
          <p:cNvSpPr/>
          <p:nvPr/>
        </p:nvSpPr>
        <p:spPr>
          <a:xfrm>
            <a:off x="504827" y="1281054"/>
            <a:ext cx="6055630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i="1" dirty="0" err="1"/>
              <a:t>nemd_itest</a:t>
            </a:r>
            <a:r>
              <a:rPr lang="en-US" sz="1500" dirty="0"/>
              <a:t> runs examples in </a:t>
            </a:r>
            <a:r>
              <a:rPr lang="en-US" sz="1500" dirty="0">
                <a:solidFill>
                  <a:schemeClr val="dk1"/>
                </a:solidFill>
              </a:rPr>
              <a:t>test/integration/</a:t>
            </a:r>
          </a:p>
          <a:p>
            <a:pPr algn="just"/>
            <a:endParaRPr lang="en-US" sz="1500" dirty="0">
              <a:solidFill>
                <a:schemeClr val="dk1"/>
              </a:solidFill>
            </a:endParaRPr>
          </a:p>
          <a:p>
            <a:pPr algn="just"/>
            <a:r>
              <a:rPr lang="en-US" sz="1500" dirty="0">
                <a:solidFill>
                  <a:schemeClr val="dk1"/>
                </a:solidFill>
              </a:rPr>
              <a:t>Each test contains one </a:t>
            </a:r>
            <a:r>
              <a:rPr lang="en-US" sz="1500" dirty="0" err="1">
                <a:solidFill>
                  <a:schemeClr val="dk1"/>
                </a:solidFill>
              </a:rPr>
              <a:t>cmd</a:t>
            </a:r>
            <a:r>
              <a:rPr lang="en-US" sz="1500" dirty="0">
                <a:solidFill>
                  <a:schemeClr val="dk1"/>
                </a:solidFill>
              </a:rPr>
              <a:t> file, one check file, and one optional tag file.</a:t>
            </a:r>
          </a:p>
          <a:p>
            <a:pPr algn="just"/>
            <a:r>
              <a:rPr lang="en-US" sz="1500" dirty="0">
                <a:solidFill>
                  <a:schemeClr val="dk1"/>
                </a:solidFill>
              </a:rPr>
              <a:t>The four-digit </a:t>
            </a:r>
            <a:r>
              <a:rPr lang="en-US" sz="1500" dirty="0" err="1">
                <a:solidFill>
                  <a:schemeClr val="dk1"/>
                </a:solidFill>
              </a:rPr>
              <a:t>dirname</a:t>
            </a:r>
            <a:r>
              <a:rPr lang="en-US" sz="1500" dirty="0">
                <a:solidFill>
                  <a:schemeClr val="dk1"/>
                </a:solidFill>
              </a:rPr>
              <a:t> is the test id.</a:t>
            </a:r>
          </a:p>
          <a:p>
            <a:endParaRPr lang="en-US" sz="1500" dirty="0"/>
          </a:p>
          <a:p>
            <a:r>
              <a:rPr lang="en-US" sz="1400" i="1" dirty="0"/>
              <a:t>cd test/integration/0049; head </a:t>
            </a:r>
            <a:r>
              <a:rPr lang="en-US" sz="1400" i="1" dirty="0" err="1"/>
              <a:t>cmd</a:t>
            </a:r>
            <a:r>
              <a:rPr lang="en-US" sz="1400" i="1" dirty="0"/>
              <a:t> check tag param</a:t>
            </a:r>
          </a:p>
          <a:p>
            <a:endParaRPr lang="en-US" sz="1400" dirty="0"/>
          </a:p>
          <a:p>
            <a:r>
              <a:rPr lang="en-US" sz="1400" dirty="0"/>
              <a:t>==&gt; </a:t>
            </a:r>
            <a:r>
              <a:rPr lang="en-US" sz="1400" dirty="0" err="1"/>
              <a:t>cmd</a:t>
            </a:r>
            <a:r>
              <a:rPr lang="en-US" sz="1400" dirty="0"/>
              <a:t> &lt;==</a:t>
            </a:r>
          </a:p>
          <a:p>
            <a:r>
              <a:rPr lang="en-US" sz="1400" dirty="0"/>
              <a:t># Performance: [</a:t>
            </a:r>
            <a:r>
              <a:rPr lang="en-US" sz="1400" dirty="0" err="1"/>
              <a:t>Ar</a:t>
            </a:r>
            <a:r>
              <a:rPr lang="en-US" sz="1400" dirty="0"/>
              <a:t>] Amorphous Builder</a:t>
            </a:r>
          </a:p>
          <a:p>
            <a:r>
              <a:rPr lang="en-US" sz="1400" i="1" dirty="0" err="1"/>
              <a:t>nemd_run</a:t>
            </a:r>
            <a:r>
              <a:rPr lang="en-US" sz="1400" i="1" dirty="0"/>
              <a:t> </a:t>
            </a:r>
            <a:r>
              <a:rPr lang="en-US" sz="1400" i="1" dirty="0" err="1"/>
              <a:t>amorp_bldr_driver.py</a:t>
            </a:r>
            <a:r>
              <a:rPr lang="en-US" sz="1400" i="1" dirty="0"/>
              <a:t> [</a:t>
            </a:r>
            <a:r>
              <a:rPr lang="en-US" sz="1400" i="1" dirty="0" err="1"/>
              <a:t>Ar</a:t>
            </a:r>
            <a:r>
              <a:rPr lang="en-US" sz="1400" i="1" dirty="0"/>
              <a:t>] -method grid -</a:t>
            </a:r>
            <a:r>
              <a:rPr lang="en-US" sz="1400" i="1" dirty="0" err="1"/>
              <a:t>mol_num</a:t>
            </a:r>
            <a:r>
              <a:rPr lang="en-US" sz="1400" i="1" dirty="0"/>
              <a:t> $param -seed 1</a:t>
            </a:r>
          </a:p>
          <a:p>
            <a:endParaRPr lang="en-US" sz="1400" dirty="0"/>
          </a:p>
          <a:p>
            <a:r>
              <a:rPr lang="en-US" sz="1400" dirty="0"/>
              <a:t>==&gt; check &lt;==</a:t>
            </a:r>
          </a:p>
          <a:p>
            <a:r>
              <a:rPr lang="en-US" sz="1400" i="1" dirty="0" err="1"/>
              <a:t>nemd_check</a:t>
            </a:r>
            <a:r>
              <a:rPr lang="en-US" sz="1400" i="1" dirty="0"/>
              <a:t> collect </a:t>
            </a:r>
            <a:r>
              <a:rPr lang="en-US" sz="1400" i="1" dirty="0" err="1"/>
              <a:t>task_time</a:t>
            </a:r>
            <a:r>
              <a:rPr lang="en-US" sz="1400" i="1" dirty="0"/>
              <a:t> memory</a:t>
            </a:r>
          </a:p>
          <a:p>
            <a:r>
              <a:rPr lang="en-US" sz="1400" i="1" dirty="0" err="1"/>
              <a:t>nemd_check</a:t>
            </a:r>
            <a:r>
              <a:rPr lang="en-US" sz="1400" i="1" dirty="0"/>
              <a:t> exist </a:t>
            </a:r>
            <a:r>
              <a:rPr lang="en-US" sz="1400" i="1" dirty="0" err="1"/>
              <a:t>collect.csv</a:t>
            </a:r>
            <a:r>
              <a:rPr lang="en-US" sz="1400" i="1" dirty="0"/>
              <a:t> </a:t>
            </a:r>
            <a:r>
              <a:rPr lang="en-US" sz="1400" i="1" dirty="0" err="1"/>
              <a:t>collect.png</a:t>
            </a:r>
            <a:endParaRPr lang="en-US" sz="1400" i="1" dirty="0"/>
          </a:p>
          <a:p>
            <a:endParaRPr lang="en-US" sz="1400" dirty="0"/>
          </a:p>
          <a:p>
            <a:r>
              <a:rPr lang="en-US" sz="1400" dirty="0"/>
              <a:t>==&gt; tag &lt;==</a:t>
            </a:r>
          </a:p>
          <a:p>
            <a:r>
              <a:rPr lang="en-US" sz="1400" dirty="0"/>
              <a:t>slow 100.0 00:00:04 50000.0 00:00:05</a:t>
            </a:r>
          </a:p>
          <a:p>
            <a:r>
              <a:rPr lang="en-US" sz="1400" dirty="0"/>
              <a:t>label </a:t>
            </a:r>
            <a:r>
              <a:rPr lang="en-US" sz="1400" dirty="0" err="1"/>
              <a:t>number_of_molecules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==&gt; param &lt;==</a:t>
            </a:r>
          </a:p>
          <a:p>
            <a:r>
              <a:rPr lang="en-US" sz="1400" dirty="0"/>
              <a:t># Number of Molecules</a:t>
            </a:r>
          </a:p>
          <a:p>
            <a:r>
              <a:rPr lang="en-US" sz="1400" dirty="0"/>
              <a:t>100</a:t>
            </a:r>
          </a:p>
          <a:p>
            <a:r>
              <a:rPr lang="en-US" sz="1400" dirty="0"/>
              <a:t>50000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08E74-6968-1DAB-A24A-74B381B3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4E2AD1-5186-F2C1-2AF8-715D40519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872198"/>
              </p:ext>
            </p:extLst>
          </p:nvPr>
        </p:nvGraphicFramePr>
        <p:xfrm>
          <a:off x="6473375" y="5469752"/>
          <a:ext cx="5268684" cy="923543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052292">
                  <a:extLst>
                    <a:ext uri="{9D8B030D-6E8A-4147-A177-3AD203B41FA5}">
                      <a16:colId xmlns:a16="http://schemas.microsoft.com/office/drawing/2014/main" val="3737494183"/>
                    </a:ext>
                  </a:extLst>
                </a:gridCol>
                <a:gridCol w="4216392">
                  <a:extLst>
                    <a:ext uri="{9D8B030D-6E8A-4147-A177-3AD203B41FA5}">
                      <a16:colId xmlns:a16="http://schemas.microsoft.com/office/drawing/2014/main" val="2798767956"/>
                    </a:ext>
                  </a:extLst>
                </a:gridCol>
              </a:tblGrid>
              <a:tr h="309342">
                <a:tc gridSpan="2">
                  <a:txBody>
                    <a:bodyPr/>
                    <a:lstStyle/>
                    <a:p>
                      <a:r>
                        <a:rPr lang="en-US" sz="1400" dirty="0"/>
                        <a:t>Param Format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088413"/>
                  </a:ext>
                </a:extLst>
              </a:tr>
              <a:tr h="304859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comment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The str after # names the parameter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610778"/>
                  </a:ext>
                </a:extLst>
              </a:tr>
              <a:tr h="309342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parameter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i="1" dirty="0"/>
                        <a:t>Replace the $param in </a:t>
                      </a:r>
                      <a:r>
                        <a:rPr lang="en-US" sz="1400" i="1" dirty="0" err="1"/>
                        <a:t>cmd</a:t>
                      </a:r>
                      <a:r>
                        <a:rPr lang="en-US" sz="1400" i="1" dirty="0"/>
                        <a:t> 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to generate command(s)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388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2191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0AB48-4D0B-7282-1FF0-0E7F73043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3CF70-0072-42F8-CA2A-26EFF110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5081"/>
            <a:ext cx="7052734" cy="1325563"/>
          </a:xfrm>
        </p:spPr>
        <p:txBody>
          <a:bodyPr/>
          <a:lstStyle/>
          <a:p>
            <a:r>
              <a:rPr lang="en-US" dirty="0" err="1"/>
              <a:t>test_workflow.py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29FC4E-A5C6-5829-9B82-9B625439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FDE4EC0-08D4-966E-FA72-011021835E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605370"/>
              </p:ext>
            </p:extLst>
          </p:nvPr>
        </p:nvGraphicFramePr>
        <p:xfrm>
          <a:off x="1066800" y="1130301"/>
          <a:ext cx="9963150" cy="52120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061362">
                  <a:extLst>
                    <a:ext uri="{9D8B030D-6E8A-4147-A177-3AD203B41FA5}">
                      <a16:colId xmlns:a16="http://schemas.microsoft.com/office/drawing/2014/main" val="746965002"/>
                    </a:ext>
                  </a:extLst>
                </a:gridCol>
                <a:gridCol w="5901788">
                  <a:extLst>
                    <a:ext uri="{9D8B030D-6E8A-4147-A177-3AD203B41FA5}">
                      <a16:colId xmlns:a16="http://schemas.microsoft.com/office/drawing/2014/main" val="295673291"/>
                    </a:ext>
                  </a:extLst>
                </a:gridCol>
              </a:tblGrid>
              <a:tr h="2102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Supported arguments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91384"/>
                  </a:ext>
                </a:extLst>
              </a:tr>
              <a:tr h="420449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-name {</a:t>
                      </a:r>
                      <a:r>
                        <a:rPr lang="en-US" sz="1400" kern="1200" dirty="0" err="1">
                          <a:solidFill>
                            <a:schemeClr val="accent6"/>
                          </a:solidFill>
                          <a:effectLst/>
                        </a:rPr>
                        <a:t>integration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,</a:t>
                      </a:r>
                      <a:r>
                        <a:rPr lang="en-US" sz="1400" kern="1200" dirty="0" err="1">
                          <a:solidFill>
                            <a:schemeClr val="accent1"/>
                          </a:solidFill>
                          <a:effectLst/>
                        </a:rPr>
                        <a:t>performance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,</a:t>
                      </a:r>
                      <a:r>
                        <a:rPr lang="en-US" sz="1400" kern="1200" dirty="0" err="1">
                          <a:solidFill>
                            <a:schemeClr val="accent2"/>
                          </a:solidFill>
                          <a:effectLst/>
                        </a:rPr>
                        <a:t>scientific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6"/>
                          </a:solidFill>
                          <a:effectLst/>
                        </a:rPr>
                        <a:t>integration: reproducibility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1"/>
                          </a:solidFill>
                          <a:effectLst/>
                        </a:rPr>
                        <a:t>performance: resource efficiency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accent2"/>
                          </a:solidFill>
                          <a:effectLst/>
                        </a:rPr>
                        <a:t>scientific: physical meaning</a:t>
                      </a:r>
                      <a:endParaRPr lang="en-US" sz="1400" kern="1200" dirty="0">
                        <a:solidFill>
                          <a:schemeClr val="accent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890681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ID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Select the tests of these ids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858068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dirname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 DIRNAME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Search test(s) under this directory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223070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-slow SECOND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Skip (sub)tests marked with time longer than this criteria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525047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-label LABEL [LABEL ...]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Select the tests marked with the given labels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447737"/>
                  </a:ext>
                </a:extLst>
              </a:tr>
              <a:tr h="4204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-task {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cmd,check,tag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cmd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: run the commands in the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cmd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 file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check: check &amp; collect the results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tag: update the tag file (e.g., time, name)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666738"/>
                  </a:ext>
                </a:extLst>
              </a:tr>
              <a:tr h="2978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jtype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 {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task,aggregator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task: run tasks and register outputs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aggregator: collect results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033399"/>
                  </a:ext>
                </a:extLst>
              </a:tr>
              <a:tr h="2978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 CPU [CPU ...]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Total number of CPUs [the CPUs for one task]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Each task uses 1 CPU If per-task CPUs not provided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141949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-screen {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off,serial,parallel,job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Print the serialization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tqdm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, parallelization progress, and job details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231954"/>
                  </a:ext>
                </a:extLst>
              </a:tr>
              <a:tr h="3015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-DEBUG [{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True,False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}]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True: enable debug mode for the workflow and sub-jobs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False: disable the mode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0284571"/>
                  </a:ext>
                </a:extLst>
              </a:tr>
              <a:tr h="175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Copy test data into the working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6077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9795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931D7-45C9-A74A-92AA-A7925BC28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3" y="312023"/>
            <a:ext cx="6024664" cy="632486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4100" dirty="0"/>
              <a:t>Builder</a:t>
            </a:r>
            <a:endParaRPr lang="en-US" sz="4100" i="1" dirty="0"/>
          </a:p>
          <a:p>
            <a:pPr marL="0" indent="0" algn="just">
              <a:buNone/>
            </a:pPr>
            <a:endParaRPr lang="en-US" sz="1500" i="1" dirty="0"/>
          </a:p>
          <a:p>
            <a:pPr marL="0" indent="0" algn="just">
              <a:buNone/>
            </a:pPr>
            <a:r>
              <a:rPr lang="en-US" sz="1500" i="1" dirty="0" err="1"/>
              <a:t>amorp_bldr_driver.py</a:t>
            </a:r>
            <a:r>
              <a:rPr lang="en-US" sz="1500" dirty="0"/>
              <a:t> builds polymers from constitutional repeat units, and packs molecules into an amorphous cell.</a:t>
            </a:r>
          </a:p>
          <a:p>
            <a:pPr marL="342900" indent="-342900">
              <a:buSzPct val="100000"/>
              <a:buFont typeface="Arial" panose="020B0604020202020204" pitchFamily="34" charset="0"/>
              <a:buAutoNum type="arabicParenR"/>
            </a:pPr>
            <a:r>
              <a:rPr lang="en-US" sz="1300" dirty="0"/>
              <a:t>CRU: initiator, monomer, terminator, and regular molecule</a:t>
            </a:r>
          </a:p>
          <a:p>
            <a:pPr marL="342900" indent="-342900">
              <a:buSzPct val="100000"/>
              <a:buFont typeface="Arial" panose="020B0604020202020204" pitchFamily="34" charset="0"/>
              <a:buAutoNum type="arabicParenR"/>
            </a:pPr>
            <a:r>
              <a:rPr lang="en-US" sz="1300" dirty="0"/>
              <a:t>-method grid: grid the space and put molecules into sub-cells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-method pack: randomly rotate and translate molecules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-grow: grow molecules from the smallest rigid fragments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500" dirty="0" err="1"/>
              <a:t>mol_bldr_driver.py</a:t>
            </a:r>
            <a:r>
              <a:rPr lang="en-US" sz="1500" dirty="0"/>
              <a:t> builds single polymer or molecule via the grid method</a:t>
            </a:r>
            <a:r>
              <a:rPr lang="en-US" sz="1500" i="1" dirty="0"/>
              <a:t>.</a:t>
            </a:r>
            <a:endParaRPr lang="en-US" sz="1500" dirty="0"/>
          </a:p>
          <a:p>
            <a:pPr marL="342900" indent="-342900">
              <a:buFont typeface="+mj-lt"/>
              <a:buAutoNum type="arabicParenR"/>
            </a:pPr>
            <a:r>
              <a:rPr lang="en-US" sz="1300" dirty="0"/>
              <a:t>-</a:t>
            </a:r>
            <a:r>
              <a:rPr lang="en-US" sz="1300" dirty="0" err="1"/>
              <a:t>substruct</a:t>
            </a:r>
            <a:r>
              <a:rPr lang="en-US" sz="1300" dirty="0"/>
              <a:t> SMILES (VALUE): set or measure the substructure geometry</a:t>
            </a:r>
          </a:p>
          <a:p>
            <a:pPr marL="342900" indent="-342900">
              <a:buFont typeface="+mj-lt"/>
              <a:buAutoNum type="arabicParenR"/>
            </a:pPr>
            <a:endParaRPr lang="en-US" sz="1000" dirty="0"/>
          </a:p>
          <a:p>
            <a:pPr marL="0" indent="0" algn="just">
              <a:buNone/>
            </a:pPr>
            <a:r>
              <a:rPr lang="en-US" sz="1500" i="1" dirty="0" err="1"/>
              <a:t>xtal_bldr_driver.py</a:t>
            </a:r>
            <a:r>
              <a:rPr lang="en-US" sz="1500" i="1" dirty="0"/>
              <a:t> </a:t>
            </a:r>
            <a:r>
              <a:rPr lang="en-US" sz="1500" dirty="0"/>
              <a:t>generates crystal supercell with scaled lattice vectors.</a:t>
            </a:r>
          </a:p>
          <a:p>
            <a:pPr marL="342900" indent="-342900">
              <a:buAutoNum type="arabicParenR"/>
            </a:pPr>
            <a:r>
              <a:rPr lang="en-US" sz="1300" dirty="0"/>
              <a:t>-name Si: diamond cubic structure (space group 227)</a:t>
            </a:r>
          </a:p>
          <a:p>
            <a:pPr marL="342900" indent="-342900">
              <a:buAutoNum type="arabicParenR"/>
            </a:pPr>
            <a:r>
              <a:rPr lang="en-US" sz="1300" dirty="0"/>
              <a:t>-dimension [DIMENSION ...] : duplicate by these factors to generate the supercell</a:t>
            </a:r>
          </a:p>
          <a:p>
            <a:pPr marL="342900" indent="-342900">
              <a:buAutoNum type="arabicParenR"/>
            </a:pPr>
            <a:r>
              <a:rPr lang="en-US" sz="1300" dirty="0"/>
              <a:t>Only Stillinger-Weber potential supported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500" dirty="0"/>
              <a:t>Integration test</a:t>
            </a:r>
          </a:p>
          <a:p>
            <a:pPr marL="342900" indent="-342900">
              <a:buAutoNum type="arabicParenR"/>
            </a:pPr>
            <a:r>
              <a:rPr lang="en-US" sz="1300" dirty="0"/>
              <a:t>single molecule or polymer (with part of the geometry set or measured)</a:t>
            </a:r>
          </a:p>
          <a:p>
            <a:pPr marL="342900" indent="-342900">
              <a:buAutoNum type="arabicParenR"/>
            </a:pPr>
            <a:r>
              <a:rPr lang="en-US" sz="1300" dirty="0"/>
              <a:t>multiple molecules and (or) polymers at target or reduced densities</a:t>
            </a:r>
          </a:p>
          <a:p>
            <a:pPr marL="342900" indent="-342900">
              <a:buAutoNum type="arabicParenR"/>
            </a:pPr>
            <a:r>
              <a:rPr lang="en-US" sz="1300" dirty="0"/>
              <a:t>various structures and long polymers</a:t>
            </a:r>
          </a:p>
          <a:p>
            <a:pPr marL="342900" indent="-342900">
              <a:buAutoNum type="arabicParenR"/>
            </a:pPr>
            <a:r>
              <a:rPr lang="en-US" sz="1300" dirty="0"/>
              <a:t>Crystal structure with scaled lattice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C1D83D3-035A-084E-AE46-1D65A74479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619986"/>
              </p:ext>
            </p:extLst>
          </p:nvPr>
        </p:nvGraphicFramePr>
        <p:xfrm>
          <a:off x="6327263" y="117318"/>
          <a:ext cx="5640294" cy="631617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909300">
                  <a:extLst>
                    <a:ext uri="{9D8B030D-6E8A-4147-A177-3AD203B41FA5}">
                      <a16:colId xmlns:a16="http://schemas.microsoft.com/office/drawing/2014/main" val="2370514001"/>
                    </a:ext>
                  </a:extLst>
                </a:gridCol>
                <a:gridCol w="863175">
                  <a:extLst>
                    <a:ext uri="{9D8B030D-6E8A-4147-A177-3AD203B41FA5}">
                      <a16:colId xmlns:a16="http://schemas.microsoft.com/office/drawing/2014/main" val="2292934565"/>
                    </a:ext>
                  </a:extLst>
                </a:gridCol>
                <a:gridCol w="1166276">
                  <a:extLst>
                    <a:ext uri="{9D8B030D-6E8A-4147-A177-3AD203B41FA5}">
                      <a16:colId xmlns:a16="http://schemas.microsoft.com/office/drawing/2014/main" val="1529396667"/>
                    </a:ext>
                  </a:extLst>
                </a:gridCol>
                <a:gridCol w="1462087">
                  <a:extLst>
                    <a:ext uri="{9D8B030D-6E8A-4147-A177-3AD203B41FA5}">
                      <a16:colId xmlns:a16="http://schemas.microsoft.com/office/drawing/2014/main" val="699767921"/>
                    </a:ext>
                  </a:extLst>
                </a:gridCol>
                <a:gridCol w="1239456">
                  <a:extLst>
                    <a:ext uri="{9D8B030D-6E8A-4147-A177-3AD203B41FA5}">
                      <a16:colId xmlns:a16="http://schemas.microsoft.com/office/drawing/2014/main" val="2392853615"/>
                    </a:ext>
                  </a:extLst>
                </a:gridCol>
              </a:tblGrid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Integration Test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method/driver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Molecule/Polymer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Structure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Comment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48409061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grid</a:t>
                      </a:r>
                      <a:endParaRPr lang="en-US" sz="95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CC(C)O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Single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824252942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95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</a:rPr>
                        <a:t>mol_bldr</a:t>
                      </a:r>
                      <a:endParaRPr lang="en-US" sz="95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2(2)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CCCC (120)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Set Geom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901094750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en-US" sz="95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</a:rPr>
                        <a:t>mol_bldr</a:t>
                      </a:r>
                      <a:endParaRPr lang="en-US" sz="95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1(3)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Measure 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807282332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95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 | 10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CCCCCC(C)O [Ar]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Mol | Mol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49923357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95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Pack</a:t>
                      </a:r>
                      <a:endParaRPr lang="en-US" sz="95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CC(=O)O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Single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64252630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en-US" sz="95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11(6)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*CC*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Polym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80345646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7</a:t>
                      </a:r>
                      <a:endParaRPr lang="en-US" sz="950" b="0" i="0" u="none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11(6)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*CC*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Reduced Density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302089768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Grow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10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C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Mol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80344236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9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 | 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O CCCO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Mol | Mol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6935577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10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3(5)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*CC(O)*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Polym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00934735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5(3) | 15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*CC(*)C(=O)O CN(C)C=O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Polym | Mol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286421955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12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5(5)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*CC*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Relocation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166009791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13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 | 10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</a:t>
                      </a:r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</a:t>
                      </a:r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] CCCC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Failed Initialization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74812722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14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1(200)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*CC*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Single Long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22131755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10(100)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*CC(*)C(=O)O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Multi Long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60863563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TIP3P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4815051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17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SPCE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47132977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SPC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71450897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19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48561245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20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617439923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CC(=O)C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6156888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22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CCC(=O)CC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813536668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23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CC(C)(C)C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952674631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24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CC(C)CC(=O)C(C)(C)C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7575787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25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 | 1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O CCCO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23713123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26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10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[Li+].[F-]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033712642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27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10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[Na+].[Cl-]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28369525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5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[Br-].[Mg+2].[Br-]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473638560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29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10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[K+].[Br-]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82250457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5 | 5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</a:t>
                      </a:r>
                      <a:r>
                        <a:rPr lang="en-US" sz="950" u="none" strike="noStrike" dirty="0" err="1">
                          <a:effectLst/>
                          <a:latin typeface="+mn-lt"/>
                        </a:rPr>
                        <a:t>Rb</a:t>
                      </a:r>
                      <a:r>
                        <a:rPr lang="en-US" sz="950" u="none" strike="noStrike" dirty="0">
                          <a:effectLst/>
                          <a:latin typeface="+mn-lt"/>
                        </a:rPr>
                        <a:t>+].[Cl-] [Cs+].[Br-]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452337688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31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5 | 5 | 5 | 5 | 5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[He] [Ne] [</a:t>
                      </a:r>
                      <a:r>
                        <a:rPr lang="en-US" sz="950" u="none" strike="noStrike" dirty="0" err="1">
                          <a:effectLst/>
                          <a:latin typeface="+mn-lt"/>
                        </a:rPr>
                        <a:t>Ar</a:t>
                      </a:r>
                      <a:r>
                        <a:rPr lang="en-US" sz="950" u="none" strike="noStrike" dirty="0">
                          <a:effectLst/>
                          <a:latin typeface="+mn-lt"/>
                        </a:rPr>
                        <a:t>] [Kr] [Xe]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72848920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32</a:t>
                      </a:r>
                      <a:endParaRPr lang="en-US" sz="950" b="0" i="0" u="none" strike="noStrike" dirty="0">
                        <a:solidFill>
                          <a:srgbClr val="7030A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>
                          <a:effectLst/>
                          <a:latin typeface="+mn-lt"/>
                        </a:rPr>
                        <a:t>1 | 1| 1| 6</a:t>
                      </a:r>
                      <a:endParaRPr lang="en-US" sz="95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u="none" strike="noStrike" dirty="0">
                          <a:effectLst/>
                          <a:latin typeface="+mn-lt"/>
                        </a:rPr>
                        <a:t>[Ca+2] [Sr+2] [Ba+2] [Cl-]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301322427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</a:rPr>
                        <a:t>xtal_bldr</a:t>
                      </a:r>
                      <a:endParaRPr lang="en-US" sz="95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1x2x3 supercell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 (face centered-cubic)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Scale Factor 0.95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63323810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52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"C*.*CC*.C*"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inr</a:t>
                      </a:r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mono, </a:t>
                      </a:r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ter</a:t>
                      </a:r>
                      <a:endParaRPr lang="en-US" sz="9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631782551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"[*:1]C([*:1])([*:1]).*C*"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inr</a:t>
                      </a:r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with multiple stars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239140001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"*C"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terminator only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706581777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"[*:1]C([*:1])[*:1]"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initiator only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254529324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"[*:1]C([*:1])[*:1].C*"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initiator, terminator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32911340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Relaxation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86966376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49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</a:t>
                      </a:r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</a:t>
                      </a:r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]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Performance (mol num)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581497169"/>
                  </a:ext>
                </a:extLst>
              </a:tr>
              <a:tr h="146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50" b="0" i="0" u="none" strike="noStrike" dirty="0">
                        <a:solidFill>
                          <a:schemeClr val="accent6"/>
                        </a:solidFill>
                        <a:effectLst/>
                        <a:latin typeface="+mn-lt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[</a:t>
                      </a:r>
                      <a:r>
                        <a:rPr lang="en-US" sz="9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</a:t>
                      </a:r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]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5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Performance (Press)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70650393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C52ADCC-16B5-524D-B96F-54E333917F4F}"/>
              </a:ext>
            </a:extLst>
          </p:cNvPr>
          <p:cNvSpPr/>
          <p:nvPr/>
        </p:nvSpPr>
        <p:spPr>
          <a:xfrm>
            <a:off x="6337538" y="6418388"/>
            <a:ext cx="553499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 err="1">
                <a:solidFill>
                  <a:schemeClr val="bg1">
                    <a:lumMod val="50000"/>
                  </a:schemeClr>
                </a:solidFill>
              </a:rPr>
              <a:t>amorp_bldr_driver.py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100" dirty="0"/>
              <a:t>as driver unless noted otherwise</a:t>
            </a:r>
          </a:p>
          <a:p>
            <a:r>
              <a:rPr lang="en-US" sz="1100" dirty="0"/>
              <a:t>composition separated by |, repeat unit number inside (), polymerization capping atoms as *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5F48F8-F6BA-4A6C-4E85-361BC29B6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3434" y="6356350"/>
            <a:ext cx="1050365" cy="365125"/>
          </a:xfrm>
        </p:spPr>
        <p:txBody>
          <a:bodyPr/>
          <a:lstStyle/>
          <a:p>
            <a:fld id="{CF79FC58-3559-EC47-B32E-5EF128B065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026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EF3FB5-AC66-9447-8D17-5430181F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323" y="387651"/>
            <a:ext cx="6133288" cy="617940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4400" dirty="0"/>
              <a:t>Molecular Dynamics</a:t>
            </a:r>
            <a:endParaRPr lang="en-US" sz="4400" i="1" dirty="0"/>
          </a:p>
          <a:p>
            <a:pPr marL="0" indent="0" algn="just">
              <a:buNone/>
            </a:pPr>
            <a:r>
              <a:rPr lang="en-US" sz="1500" i="1" dirty="0" err="1"/>
              <a:t>lammps_driver.py</a:t>
            </a:r>
            <a:r>
              <a:rPr lang="en-US" sz="1500" i="1" dirty="0"/>
              <a:t> </a:t>
            </a:r>
            <a:r>
              <a:rPr lang="en-US" sz="1500" dirty="0"/>
              <a:t>runs molecular dynamics simulations.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GPU auto-detection.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</a:t>
            </a:r>
            <a:r>
              <a:rPr lang="en-US" sz="1300" dirty="0" err="1"/>
              <a:t>cpu</a:t>
            </a:r>
            <a:r>
              <a:rPr lang="en-US" sz="1300" dirty="0"/>
              <a:t> NUM: multiple CPU threads via OPENMP.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300" dirty="0"/>
          </a:p>
          <a:p>
            <a:pPr marL="0" indent="0">
              <a:buNone/>
            </a:pPr>
            <a:r>
              <a:rPr lang="en-US" sz="1500" i="1" dirty="0" err="1"/>
              <a:t>lmp_log_driver.py</a:t>
            </a:r>
            <a:r>
              <a:rPr lang="en-US" sz="1500" dirty="0"/>
              <a:t> analyzes the log from previous molecular dynamics simulations.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-task {...}: temperature , pairwise energy, molecular energy, total energy, pressure, volume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500" i="1" dirty="0" err="1"/>
              <a:t>lmp_traj_driver.py</a:t>
            </a:r>
            <a:r>
              <a:rPr lang="en-US" sz="1500" i="1" dirty="0"/>
              <a:t> </a:t>
            </a:r>
            <a:r>
              <a:rPr lang="en-US" sz="1500" dirty="0"/>
              <a:t>analyzes the trajectory from molecular dynamics simulations.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-task {...}: radial distribution function (RDF), density, clash, XYZ, diffusion coefficient via mean squared displacement (MSD), and visualization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-PYTHON {0,1,2}    0: native python; 1: compiled </a:t>
            </a:r>
            <a:r>
              <a:rPr lang="en-US" sz="1300" dirty="0" err="1"/>
              <a:t>Numba</a:t>
            </a:r>
            <a:r>
              <a:rPr lang="en-US" sz="1300" dirty="0"/>
              <a:t>; 2: the cached </a:t>
            </a:r>
            <a:r>
              <a:rPr lang="en-US" sz="1300" dirty="0" err="1"/>
              <a:t>Numba</a:t>
            </a:r>
            <a:endParaRPr lang="en-US" sz="1300" dirty="0"/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sz="4400" dirty="0"/>
              <a:t>Solid Physics</a:t>
            </a:r>
            <a:endParaRPr lang="en-US" sz="4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5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recip_sp_driver.py</a:t>
            </a:r>
            <a:r>
              <a:rPr lang="en-US" sz="15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alibri" panose="020F0502020204030204" pitchFamily="34" charset="0"/>
              </a:rPr>
              <a:t>plots direct and reciprocal lattice of Hexagon (graphene).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 -</a:t>
            </a:r>
            <a:r>
              <a:rPr lang="en-US" sz="1300" dirty="0" err="1"/>
              <a:t>miller_indices</a:t>
            </a:r>
            <a:r>
              <a:rPr lang="en-US" sz="1300" dirty="0"/>
              <a:t>  [...]: Miller Indices defines the plane and norm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/>
          </a:p>
          <a:p>
            <a:pPr marL="0" indent="0">
              <a:buNone/>
            </a:pPr>
            <a:r>
              <a:rPr lang="en-US" sz="1500" i="1" dirty="0" err="1"/>
              <a:t>dispersion_driver.py</a:t>
            </a:r>
            <a:r>
              <a:rPr lang="en-US" sz="1500" i="1" dirty="0"/>
              <a:t> </a:t>
            </a:r>
            <a:r>
              <a:rPr lang="en-US" sz="1500" dirty="0"/>
              <a:t>calculates and plots phonon dispersion.</a:t>
            </a:r>
          </a:p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300" dirty="0"/>
              <a:t> -name {Si} : Name to retrieve the crystal structure from the database</a:t>
            </a: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ED0C6FC-6847-BE4F-A9CD-0337C98BE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96683"/>
              </p:ext>
            </p:extLst>
          </p:nvPr>
        </p:nvGraphicFramePr>
        <p:xfrm>
          <a:off x="6334298" y="3058204"/>
          <a:ext cx="5544589" cy="328605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915789">
                  <a:extLst>
                    <a:ext uri="{9D8B030D-6E8A-4147-A177-3AD203B41FA5}">
                      <a16:colId xmlns:a16="http://schemas.microsoft.com/office/drawing/2014/main" val="2370514001"/>
                    </a:ext>
                  </a:extLst>
                </a:gridCol>
                <a:gridCol w="1137455">
                  <a:extLst>
                    <a:ext uri="{9D8B030D-6E8A-4147-A177-3AD203B41FA5}">
                      <a16:colId xmlns:a16="http://schemas.microsoft.com/office/drawing/2014/main" val="2292934565"/>
                    </a:ext>
                  </a:extLst>
                </a:gridCol>
                <a:gridCol w="3491345">
                  <a:extLst>
                    <a:ext uri="{9D8B030D-6E8A-4147-A177-3AD203B41FA5}">
                      <a16:colId xmlns:a16="http://schemas.microsoft.com/office/drawing/2014/main" val="2392853615"/>
                    </a:ext>
                  </a:extLst>
                </a:gridCol>
              </a:tblGrid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Integration Test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Driver</a:t>
                      </a:r>
                      <a:r>
                        <a:rPr lang="en-US" sz="1100" u="none" strike="noStrike" dirty="0">
                          <a:effectLst/>
                        </a:rPr>
                        <a:t>/</a:t>
                      </a:r>
                      <a:r>
                        <a:rPr lang="en-US" sz="11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Workflow</a:t>
                      </a: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Comment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484090614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lammps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/>
                        <a:t>Single GPU on Ubuntu;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Multiple CPUs</a:t>
                      </a:r>
                      <a:r>
                        <a:rPr lang="en-US" sz="1100" dirty="0"/>
                        <a:t> on </a:t>
                      </a:r>
                      <a:r>
                        <a:rPr lang="en-US" sz="1100" dirty="0" err="1"/>
                        <a:t>macOs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824252942"/>
                  </a:ext>
                </a:extLst>
              </a:tr>
              <a:tr h="308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lammps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lmp_log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Serial Driver Jobs: Molecular Dynamics, Log Analyzer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901094750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lmp_log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Thermodynamic Data </a:t>
                      </a:r>
                      <a:r>
                        <a:rPr lang="en-US" sz="1100" u="none" strike="noStrike" dirty="0">
                          <a:effectLst/>
                        </a:rPr>
                        <a:t>Analyzer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807282332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lmp_traj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RDF, Density, Clash, XYZ, MSD and visualization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499233574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datafile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981509147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All-pair RDF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642526306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 RDF using Original Python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803456469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 RDF using Compiled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302089768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 RDF using Cached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803442369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 RDF using Uncompiled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69355779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1"/>
                          </a:solidFill>
                          <a:effectLst/>
                          <a:latin typeface="Calibri" panose="020F0502020204030204" pitchFamily="34" charset="0"/>
                        </a:rPr>
                        <a:t>recip_sp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Real Space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Plane </a:t>
                      </a: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Norm = 2</a:t>
                      </a:r>
                      <a:r>
                        <a:rPr lang="el-GR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π</a:t>
                      </a: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/ Reciprocal Vector Summation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2500934735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dirty="0">
                          <a:solidFill>
                            <a:schemeClr val="accent1"/>
                          </a:solidFill>
                        </a:rPr>
                        <a:t>dispersion</a:t>
                      </a:r>
                      <a:endParaRPr lang="en-US" sz="11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Primitive Cell, Symmetry, Force Constant, and K-Path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286421955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ab_lmp_traj</a:t>
                      </a: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Ar</a:t>
                      </a: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Amorphous, Berendsen NPT, Density (2 replica)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166009791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Single atom and Single frame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115782957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mb_lmp_log</a:t>
                      </a: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The energy hypersurface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3748127226"/>
                  </a:ext>
                </a:extLst>
              </a:tr>
              <a:tr h="1568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mb_lmp_log</a:t>
                      </a: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Geometry measurement  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22131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cb_lmp_log</a:t>
                      </a:r>
                      <a:endParaRPr lang="en-US" sz="11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05" marR="5605" marT="5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Energy vs Scale Factor </a:t>
                      </a:r>
                    </a:p>
                  </a:txBody>
                  <a:tcPr marL="5605" marR="5605" marT="5605" marB="0" anchor="ctr"/>
                </a:tc>
                <a:extLst>
                  <a:ext uri="{0D108BD9-81ED-4DB2-BD59-A6C34878D82A}">
                    <a16:rowId xmlns:a16="http://schemas.microsoft.com/office/drawing/2014/main" val="1608635636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E26658-ADBD-2242-A148-21A827C98FE7}"/>
              </a:ext>
            </a:extLst>
          </p:cNvPr>
          <p:cNvSpPr txBox="1">
            <a:spLocks/>
          </p:cNvSpPr>
          <p:nvPr/>
        </p:nvSpPr>
        <p:spPr>
          <a:xfrm>
            <a:off x="6313072" y="121487"/>
            <a:ext cx="5544589" cy="293956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200" dirty="0">
              <a:latin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sz="3900" dirty="0"/>
              <a:t>Decentralized Automation </a:t>
            </a:r>
          </a:p>
          <a:p>
            <a:pPr marL="0" indent="0" algn="just">
              <a:buNone/>
            </a:pPr>
            <a:r>
              <a:rPr lang="en-US" sz="1400" dirty="0">
                <a:latin typeface="Calibri" panose="020F0502020204030204" pitchFamily="34" charset="0"/>
              </a:rPr>
              <a:t>From different seeds, </a:t>
            </a:r>
            <a:r>
              <a:rPr lang="en-US" sz="1400" i="1" dirty="0" err="1">
                <a:latin typeface="Calibri" panose="020F0502020204030204" pitchFamily="34" charset="0"/>
              </a:rPr>
              <a:t>ab_lmp_traj_workflow.py</a:t>
            </a:r>
            <a:r>
              <a:rPr lang="en-US" sz="1400" i="1" dirty="0">
                <a:latin typeface="Calibri" panose="020F050202020403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</a:rPr>
              <a:t>builds amorphous structure, runs simulation, and analyzes the trajectory.</a:t>
            </a:r>
          </a:p>
          <a:p>
            <a:pPr marL="0" indent="0" algn="just">
              <a:buNone/>
            </a:pPr>
            <a:endParaRPr lang="en-US" sz="1400" dirty="0">
              <a:latin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US" sz="1400" i="1" dirty="0" err="1">
                <a:latin typeface="Calibri" panose="020F0502020204030204" pitchFamily="34" charset="0"/>
              </a:rPr>
              <a:t>mb_lmp_log</a:t>
            </a:r>
            <a:r>
              <a:rPr lang="en-US" sz="1400" i="1" dirty="0">
                <a:latin typeface="Calibri" panose="020F0502020204030204" pitchFamily="34" charset="0"/>
              </a:rPr>
              <a:t> _</a:t>
            </a:r>
            <a:r>
              <a:rPr lang="en-US" sz="1400" i="1" dirty="0" err="1">
                <a:latin typeface="Calibri" panose="020F0502020204030204" pitchFamily="34" charset="0"/>
              </a:rPr>
              <a:t>workflow.py</a:t>
            </a:r>
            <a:r>
              <a:rPr lang="en-US" sz="1400" i="1" dirty="0">
                <a:latin typeface="Calibri" panose="020F050202020403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</a:rPr>
              <a:t>builds molecules with different geometries, calculates single point energy, and analyzes the log file.</a:t>
            </a:r>
          </a:p>
          <a:p>
            <a:pPr marL="0" indent="0" algn="just">
              <a:buNone/>
            </a:pPr>
            <a:endParaRPr lang="en-US" sz="1400" dirty="0">
              <a:latin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US" sz="1400" dirty="0">
                <a:latin typeface="Calibri" panose="020F0502020204030204" pitchFamily="34" charset="0"/>
              </a:rPr>
              <a:t>With lattice vectors scaled differently, </a:t>
            </a:r>
            <a:r>
              <a:rPr lang="en-US" sz="1400" dirty="0" err="1">
                <a:solidFill>
                  <a:srgbClr val="000000"/>
                </a:solidFill>
                <a:latin typeface="Calibri" panose="020F0502020204030204" pitchFamily="34" charset="0"/>
              </a:rPr>
              <a:t>cb_lmp_log_workflow.py</a:t>
            </a: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</a:rPr>
              <a:t> builds crystal structure, run simulations, and </a:t>
            </a:r>
            <a:r>
              <a:rPr lang="en-US" sz="1400" dirty="0">
                <a:latin typeface="Calibri" panose="020F0502020204030204" pitchFamily="34" charset="0"/>
              </a:rPr>
              <a:t>analyzes the log file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AutoNum type="arabicParenR"/>
            </a:pPr>
            <a:endParaRPr lang="en-US" sz="1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EE2520-E813-389E-1C17-A2B04EC4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00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E983395F-DD1A-D6BB-FB3A-F98030330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683" y="2054780"/>
            <a:ext cx="5486400" cy="41148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7D3CC966-FBD0-5F88-856B-0220834E92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205478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174E11-7BE3-0048-94D8-35CDD799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E4A50E-A4D4-994E-BB48-CC433E82E80C}"/>
              </a:ext>
            </a:extLst>
          </p:cNvPr>
          <p:cNvSpPr/>
          <p:nvPr/>
        </p:nvSpPr>
        <p:spPr>
          <a:xfrm>
            <a:off x="1508758" y="1605949"/>
            <a:ext cx="32338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01: Gridded Amorphous Argon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05FCFF-324F-61E7-69CC-7DEA8AB91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15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9635E0-25D1-4F99-062C-1853B502FBE9}"/>
              </a:ext>
            </a:extLst>
          </p:cNvPr>
          <p:cNvSpPr txBox="1"/>
          <p:nvPr/>
        </p:nvSpPr>
        <p:spPr>
          <a:xfrm>
            <a:off x="2366416" y="2176115"/>
            <a:ext cx="21054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 20 min: 100 million </a:t>
            </a:r>
            <a:r>
              <a:rPr lang="en-US" sz="1600" dirty="0" err="1">
                <a:solidFill>
                  <a:srgbClr val="C00000"/>
                </a:solidFill>
              </a:rPr>
              <a:t>Ar</a:t>
            </a:r>
            <a:r>
              <a:rPr lang="en-US" sz="1600" dirty="0">
                <a:solidFill>
                  <a:srgbClr val="C00000"/>
                </a:solidFill>
              </a:rPr>
              <a:t> 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3C28B7-43A3-3FB3-5C36-D4BF2DE44E38}"/>
              </a:ext>
            </a:extLst>
          </p:cNvPr>
          <p:cNvCxnSpPr/>
          <p:nvPr/>
        </p:nvCxnSpPr>
        <p:spPr>
          <a:xfrm>
            <a:off x="4439989" y="2345392"/>
            <a:ext cx="302654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66608C93-331A-F65F-620B-533A94C75637}"/>
              </a:ext>
            </a:extLst>
          </p:cNvPr>
          <p:cNvSpPr/>
          <p:nvPr/>
        </p:nvSpPr>
        <p:spPr>
          <a:xfrm>
            <a:off x="7223757" y="1609344"/>
            <a:ext cx="33324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02: Gridded Amorphous Butane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CB42D5-02D1-7A2C-322B-0B2F65AB9DDF}"/>
              </a:ext>
            </a:extLst>
          </p:cNvPr>
          <p:cNvSpPr txBox="1"/>
          <p:nvPr/>
        </p:nvSpPr>
        <p:spPr>
          <a:xfrm>
            <a:off x="9140030" y="2789663"/>
            <a:ext cx="16843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</a:rPr>
              <a:t> 2.82 min</a:t>
            </a:r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10 million butane 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8D9CC07-5EBB-9AA5-B931-4ACB79A83F24}"/>
              </a:ext>
            </a:extLst>
          </p:cNvPr>
          <p:cNvCxnSpPr>
            <a:cxnSpLocks/>
          </p:cNvCxnSpPr>
          <p:nvPr/>
        </p:nvCxnSpPr>
        <p:spPr>
          <a:xfrm>
            <a:off x="10365377" y="3374438"/>
            <a:ext cx="190784" cy="672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04E0490-FAF4-DD25-5424-E24C679503C5}"/>
              </a:ext>
            </a:extLst>
          </p:cNvPr>
          <p:cNvSpPr txBox="1"/>
          <p:nvPr/>
        </p:nvSpPr>
        <p:spPr>
          <a:xfrm>
            <a:off x="4947079" y="6169580"/>
            <a:ext cx="2263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 g/cm</a:t>
            </a:r>
            <a:r>
              <a:rPr lang="en-US" baseline="30000" dirty="0"/>
              <a:t>3</a:t>
            </a:r>
            <a:r>
              <a:rPr lang="en-US" dirty="0"/>
              <a:t> &amp; 0.5 radius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C79803-2446-FFEE-A46C-D329BABC5949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3830536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E386F-D01B-61C8-CC01-4FB87CC8C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96D45E9-9943-DA7D-FD27-C6077CA6C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5760" y="2057400"/>
            <a:ext cx="5486400" cy="41148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15E00C8-7022-A3DD-E2D4-0930D52B8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205478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EB15EB-9855-2DBB-E76B-24FFD2FEA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5852" cy="1325563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FEF9FC-DCA4-F8D0-4AFC-D07CAB07C9F2}"/>
              </a:ext>
            </a:extLst>
          </p:cNvPr>
          <p:cNvSpPr/>
          <p:nvPr/>
        </p:nvSpPr>
        <p:spPr>
          <a:xfrm>
            <a:off x="1515291" y="1605949"/>
            <a:ext cx="29531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03: Packed Amorphous Argon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FC0181-8DA8-9077-A41A-E5F0ED854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16</a:t>
            </a:fld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35B7D35-656D-2872-5095-C6E37700935A}"/>
              </a:ext>
            </a:extLst>
          </p:cNvPr>
          <p:cNvSpPr/>
          <p:nvPr/>
        </p:nvSpPr>
        <p:spPr>
          <a:xfrm>
            <a:off x="7230291" y="1605949"/>
            <a:ext cx="3050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04: Grown Amorphous Butane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1371B2-9BFC-E961-5590-4CE9647BCE43}"/>
              </a:ext>
            </a:extLst>
          </p:cNvPr>
          <p:cNvSpPr txBox="1"/>
          <p:nvPr/>
        </p:nvSpPr>
        <p:spPr>
          <a:xfrm>
            <a:off x="2518238" y="2171929"/>
            <a:ext cx="19427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 4.94 h: 0.4 million </a:t>
            </a:r>
            <a:r>
              <a:rPr lang="en-US" sz="1600" dirty="0" err="1">
                <a:solidFill>
                  <a:srgbClr val="C00000"/>
                </a:solidFill>
              </a:rPr>
              <a:t>Ar</a:t>
            </a:r>
            <a:r>
              <a:rPr lang="en-US" sz="1600" dirty="0">
                <a:solidFill>
                  <a:srgbClr val="C00000"/>
                </a:solidFill>
              </a:rPr>
              <a:t> 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72B392-ACF9-D213-818C-3CD5C6E424FF}"/>
              </a:ext>
            </a:extLst>
          </p:cNvPr>
          <p:cNvCxnSpPr>
            <a:cxnSpLocks/>
          </p:cNvCxnSpPr>
          <p:nvPr/>
        </p:nvCxnSpPr>
        <p:spPr>
          <a:xfrm>
            <a:off x="4468458" y="2341206"/>
            <a:ext cx="24087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CF2FD89-4648-2B78-E696-7A5450448B2F}"/>
              </a:ext>
            </a:extLst>
          </p:cNvPr>
          <p:cNvSpPr txBox="1"/>
          <p:nvPr/>
        </p:nvSpPr>
        <p:spPr>
          <a:xfrm>
            <a:off x="8261970" y="2171929"/>
            <a:ext cx="19502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 6.88 h: 0.4 million </a:t>
            </a:r>
            <a:r>
              <a:rPr lang="en-US" sz="1600" dirty="0" err="1">
                <a:solidFill>
                  <a:srgbClr val="C00000"/>
                </a:solidFill>
              </a:rPr>
              <a:t>Ar</a:t>
            </a:r>
            <a:r>
              <a:rPr lang="en-US" sz="1600" dirty="0">
                <a:solidFill>
                  <a:srgbClr val="C00000"/>
                </a:solidFill>
              </a:rPr>
              <a:t> 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385BF6-D18B-3C71-031C-AD24F72D4112}"/>
              </a:ext>
            </a:extLst>
          </p:cNvPr>
          <p:cNvCxnSpPr>
            <a:cxnSpLocks/>
          </p:cNvCxnSpPr>
          <p:nvPr/>
        </p:nvCxnSpPr>
        <p:spPr>
          <a:xfrm>
            <a:off x="10212189" y="2341206"/>
            <a:ext cx="24087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AE119E6-1879-2FD7-BD79-0C284E8E58A4}"/>
              </a:ext>
            </a:extLst>
          </p:cNvPr>
          <p:cNvSpPr txBox="1"/>
          <p:nvPr/>
        </p:nvSpPr>
        <p:spPr>
          <a:xfrm>
            <a:off x="4947079" y="6172200"/>
            <a:ext cx="2263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 g/cm</a:t>
            </a:r>
            <a:r>
              <a:rPr lang="en-US" baseline="30000" dirty="0"/>
              <a:t>3</a:t>
            </a:r>
            <a:r>
              <a:rPr lang="en-US" dirty="0"/>
              <a:t> &amp; 0.5 radius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DC88DE-B7BB-E81D-9920-3949A69CCD38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2706071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0E1320-6ABC-DC34-B56E-6DA6270F5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11127034-22E1-D4EE-1E57-73891AA7C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057400"/>
            <a:ext cx="5486400" cy="41148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3925752-ECA0-507A-C833-2EA38A1F1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20574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2E1A65-F062-B483-D49D-16EFCB72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5852" cy="1325563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2ED74D-D530-449B-7201-2FC9752ACAE4}"/>
              </a:ext>
            </a:extLst>
          </p:cNvPr>
          <p:cNvSpPr/>
          <p:nvPr/>
        </p:nvSpPr>
        <p:spPr>
          <a:xfrm>
            <a:off x="1377234" y="1605949"/>
            <a:ext cx="35984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05: Packed Amorphous Polyethylene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2E9CE8-3A4F-2B9E-07DB-3F268E5E6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17</a:t>
            </a:fld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236B0A5-AC39-3F45-1A96-AF28B0F4801F}"/>
              </a:ext>
            </a:extLst>
          </p:cNvPr>
          <p:cNvSpPr/>
          <p:nvPr/>
        </p:nvSpPr>
        <p:spPr>
          <a:xfrm>
            <a:off x="7878931" y="1605949"/>
            <a:ext cx="22267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06: Trajectory Density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A007EF-A178-053A-2693-C95D32C2BBAC}"/>
              </a:ext>
            </a:extLst>
          </p:cNvPr>
          <p:cNvSpPr txBox="1"/>
          <p:nvPr/>
        </p:nvSpPr>
        <p:spPr>
          <a:xfrm>
            <a:off x="3180801" y="2248873"/>
            <a:ext cx="17712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 22.59 h</a:t>
            </a:r>
          </a:p>
          <a:p>
            <a:pPr algn="ctr"/>
            <a:r>
              <a:rPr lang="en-US" sz="1400" dirty="0">
                <a:solidFill>
                  <a:srgbClr val="C00000"/>
                </a:solidFill>
              </a:rPr>
              <a:t>20,000 (−CH2−)</a:t>
            </a:r>
            <a:r>
              <a:rPr lang="en-US" sz="1400" baseline="-25000" dirty="0">
                <a:solidFill>
                  <a:srgbClr val="C00000"/>
                </a:solidFill>
              </a:rPr>
              <a:t>100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12029C8-01A6-6519-F107-1103F0286A66}"/>
              </a:ext>
            </a:extLst>
          </p:cNvPr>
          <p:cNvCxnSpPr>
            <a:cxnSpLocks/>
          </p:cNvCxnSpPr>
          <p:nvPr/>
        </p:nvCxnSpPr>
        <p:spPr>
          <a:xfrm flipV="1">
            <a:off x="4517758" y="2412288"/>
            <a:ext cx="217848" cy="9819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4825302-C87F-AFE3-0A94-997E1B1DF4C6}"/>
              </a:ext>
            </a:extLst>
          </p:cNvPr>
          <p:cNvSpPr txBox="1"/>
          <p:nvPr/>
        </p:nvSpPr>
        <p:spPr>
          <a:xfrm>
            <a:off x="9668656" y="3065359"/>
            <a:ext cx="13975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2 s / 200 MB</a:t>
            </a:r>
          </a:p>
          <a:p>
            <a:pPr algn="ctr"/>
            <a:r>
              <a:rPr lang="en-US" sz="1400" dirty="0">
                <a:solidFill>
                  <a:srgbClr val="C00000"/>
                </a:solidFill>
              </a:rPr>
              <a:t>25,000 frames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B4FD964-C081-C9AB-CF9B-3D9E30989738}"/>
              </a:ext>
            </a:extLst>
          </p:cNvPr>
          <p:cNvCxnSpPr>
            <a:cxnSpLocks/>
          </p:cNvCxnSpPr>
          <p:nvPr/>
        </p:nvCxnSpPr>
        <p:spPr>
          <a:xfrm flipV="1">
            <a:off x="10546302" y="2707579"/>
            <a:ext cx="96714" cy="21114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94AA54D-E7D2-7BC0-A470-182B76716D25}"/>
              </a:ext>
            </a:extLst>
          </p:cNvPr>
          <p:cNvSpPr txBox="1"/>
          <p:nvPr/>
        </p:nvSpPr>
        <p:spPr>
          <a:xfrm>
            <a:off x="1915015" y="6172200"/>
            <a:ext cx="2310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0.5 g/cm</a:t>
            </a:r>
            <a:r>
              <a:rPr lang="en-US" baseline="30000" dirty="0"/>
              <a:t>3</a:t>
            </a:r>
            <a:r>
              <a:rPr lang="en-US" dirty="0"/>
              <a:t> &amp; 0.5 radius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388CB5-E31C-D9C7-4BCE-560227EFF033}"/>
              </a:ext>
            </a:extLst>
          </p:cNvPr>
          <p:cNvSpPr txBox="1"/>
          <p:nvPr/>
        </p:nvSpPr>
        <p:spPr>
          <a:xfrm>
            <a:off x="7966712" y="6172200"/>
            <a:ext cx="2310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100 hexane per frame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4727FF-8583-4C47-70C0-F1A2E486AC38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2133385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58E57-49B3-89B2-583A-235660011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1AFEB8F6-2B28-75A4-CCA2-6E929B740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054780"/>
            <a:ext cx="5486400" cy="4114800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08EDF4-2B81-DD75-0AB9-1AE6AB620E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205478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DD450C-4C4C-22C0-180F-91A9E8BC9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5852" cy="1325563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024479-EE2D-BDAA-C893-D2C616186633}"/>
              </a:ext>
            </a:extLst>
          </p:cNvPr>
          <p:cNvSpPr/>
          <p:nvPr/>
        </p:nvSpPr>
        <p:spPr>
          <a:xfrm>
            <a:off x="1789612" y="1605949"/>
            <a:ext cx="2495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07: Trajectory XYZ writer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402DEC-C644-796D-0A16-9BEA4CBD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18</a:t>
            </a:fld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31F55DB-5D78-B208-80F7-232F7F98D263}"/>
              </a:ext>
            </a:extLst>
          </p:cNvPr>
          <p:cNvSpPr/>
          <p:nvPr/>
        </p:nvSpPr>
        <p:spPr>
          <a:xfrm>
            <a:off x="7520151" y="1605949"/>
            <a:ext cx="26091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08: Trajectory HTML 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0BAB78-9B73-510C-3F19-A1F9C974F1ED}"/>
              </a:ext>
            </a:extLst>
          </p:cNvPr>
          <p:cNvSpPr txBox="1"/>
          <p:nvPr/>
        </p:nvSpPr>
        <p:spPr>
          <a:xfrm>
            <a:off x="3187340" y="3601641"/>
            <a:ext cx="21054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</a:rPr>
              <a:t> 0.65 min / 200 MB</a:t>
            </a:r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25,000 frames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C7382D-E7AB-DE91-256A-9F618BFBD150}"/>
              </a:ext>
            </a:extLst>
          </p:cNvPr>
          <p:cNvCxnSpPr>
            <a:cxnSpLocks/>
          </p:cNvCxnSpPr>
          <p:nvPr/>
        </p:nvCxnSpPr>
        <p:spPr>
          <a:xfrm>
            <a:off x="4851095" y="3901858"/>
            <a:ext cx="145446" cy="6925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93EE783-DE05-12B6-9B0A-0E15AE8A2624}"/>
              </a:ext>
            </a:extLst>
          </p:cNvPr>
          <p:cNvSpPr txBox="1"/>
          <p:nvPr/>
        </p:nvSpPr>
        <p:spPr>
          <a:xfrm>
            <a:off x="9235439" y="2206096"/>
            <a:ext cx="15936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</a:rPr>
              <a:t> 26.37 min</a:t>
            </a:r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3,000 frames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4409C7-A819-2F35-5761-CA8D5E66E49C}"/>
              </a:ext>
            </a:extLst>
          </p:cNvPr>
          <p:cNvCxnSpPr>
            <a:cxnSpLocks/>
          </p:cNvCxnSpPr>
          <p:nvPr/>
        </p:nvCxnSpPr>
        <p:spPr>
          <a:xfrm>
            <a:off x="10541948" y="2498483"/>
            <a:ext cx="150001" cy="1162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D4496F1-10A6-3267-1698-BE862A2A01BE}"/>
              </a:ext>
            </a:extLst>
          </p:cNvPr>
          <p:cNvSpPr txBox="1"/>
          <p:nvPr/>
        </p:nvSpPr>
        <p:spPr>
          <a:xfrm>
            <a:off x="4944292" y="6172200"/>
            <a:ext cx="2253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100 hexane per frame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8E5B39-A892-6F37-A967-98C53494D89C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4294287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D80F29-4C1E-E8CC-D177-8DD57332F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3EAECA1-07DD-6CE6-DCAE-A9116E75A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057400"/>
            <a:ext cx="5486400" cy="411480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A3A89CCB-1BC3-06FC-7C11-193734E92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2200" y="20574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E6313B-5FAB-EAC8-2FC7-CBA5ADDA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5852" cy="1325563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E008B3-D38B-4511-E150-141D27F12B6C}"/>
              </a:ext>
            </a:extLst>
          </p:cNvPr>
          <p:cNvSpPr/>
          <p:nvPr/>
        </p:nvSpPr>
        <p:spPr>
          <a:xfrm>
            <a:off x="1072054" y="1605949"/>
            <a:ext cx="40990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09: Trajectory Radial Distribution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29D3AF-0176-86E0-42DF-BAD81E51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19</a:t>
            </a:fld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B9176A4-2C3A-D45D-A91A-69A0EFE5F095}"/>
              </a:ext>
            </a:extLst>
          </p:cNvPr>
          <p:cNvSpPr/>
          <p:nvPr/>
        </p:nvSpPr>
        <p:spPr>
          <a:xfrm>
            <a:off x="7478354" y="1605949"/>
            <a:ext cx="26649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10: Trajectory clash count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B82A0A-F48B-56E4-32F8-1CAB0775DF51}"/>
              </a:ext>
            </a:extLst>
          </p:cNvPr>
          <p:cNvSpPr txBox="1"/>
          <p:nvPr/>
        </p:nvSpPr>
        <p:spPr>
          <a:xfrm>
            <a:off x="4922943" y="6172200"/>
            <a:ext cx="2253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100 hexane per frame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925CF-5C4B-8C58-24DC-2A93439C4572}"/>
              </a:ext>
            </a:extLst>
          </p:cNvPr>
          <p:cNvSpPr txBox="1"/>
          <p:nvPr/>
        </p:nvSpPr>
        <p:spPr>
          <a:xfrm>
            <a:off x="3431176" y="4194492"/>
            <a:ext cx="18228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</a:rPr>
              <a:t> 6.23 min / 191 MB</a:t>
            </a:r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25,000 frames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4671A1-7579-9E67-1F76-65AB617A4D12}"/>
              </a:ext>
            </a:extLst>
          </p:cNvPr>
          <p:cNvSpPr txBox="1"/>
          <p:nvPr/>
        </p:nvSpPr>
        <p:spPr>
          <a:xfrm>
            <a:off x="9148353" y="4288109"/>
            <a:ext cx="18228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C00000"/>
                </a:solidFill>
              </a:rPr>
              <a:t> 7.05 min / 190 MB</a:t>
            </a:r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25,000 frames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488699-D909-1B94-1E18-13B4758CA1AE}"/>
              </a:ext>
            </a:extLst>
          </p:cNvPr>
          <p:cNvCxnSpPr>
            <a:cxnSpLocks/>
          </p:cNvCxnSpPr>
          <p:nvPr/>
        </p:nvCxnSpPr>
        <p:spPr>
          <a:xfrm flipV="1">
            <a:off x="4772942" y="3725530"/>
            <a:ext cx="138692" cy="2639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E42DF715-FDF1-B205-E22D-D0A16F420A09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210675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1BF32-5317-534C-8BE4-58EF8999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BSD 3-Clause License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98CB3-347C-6A40-A202-223224B93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000" dirty="0"/>
              <a:t>Allow redistribution in any forms, with or without modification.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dirty="0"/>
              <a:t>In short:</a:t>
            </a:r>
          </a:p>
          <a:p>
            <a:pPr marL="514350" indent="-514350">
              <a:buAutoNum type="arabicParenR"/>
            </a:pPr>
            <a:r>
              <a:rPr lang="en-US" dirty="0"/>
              <a:t>The general BSD 3-Clause copyright allows </a:t>
            </a:r>
            <a:r>
              <a:rPr lang="en-US" b="1" dirty="0"/>
              <a:t>similar redistribution</a:t>
            </a:r>
            <a:r>
              <a:rPr lang="en-US" dirty="0"/>
              <a:t>.</a:t>
            </a:r>
          </a:p>
          <a:p>
            <a:pPr marL="514350" indent="-514350">
              <a:lnSpc>
                <a:spcPct val="100000"/>
              </a:lnSpc>
              <a:buFont typeface="Arial" panose="020B0604020202020204" pitchFamily="34" charset="0"/>
              <a:buAutoNum type="arabicParenR"/>
            </a:pPr>
            <a:r>
              <a:rPr lang="en-US" dirty="0"/>
              <a:t>The software is provided as is and in </a:t>
            </a:r>
            <a:r>
              <a:rPr lang="en-US" b="1" dirty="0"/>
              <a:t>no event </a:t>
            </a:r>
            <a:r>
              <a:rPr lang="en-US" dirty="0"/>
              <a:t>shall the copyright holder or contributors </a:t>
            </a:r>
            <a:r>
              <a:rPr lang="en-US" b="1" dirty="0"/>
              <a:t>be liable for any damages</a:t>
            </a:r>
            <a:r>
              <a:rPr lang="en-US" dirty="0"/>
              <a:t>.</a:t>
            </a:r>
          </a:p>
          <a:p>
            <a:pPr marL="514350" indent="-514350">
              <a:lnSpc>
                <a:spcPct val="100000"/>
              </a:lnSpc>
              <a:buFont typeface="Arial" panose="020B0604020202020204" pitchFamily="34" charset="0"/>
              <a:buAutoNum type="arabicParenR"/>
            </a:pPr>
            <a:r>
              <a:rPr lang="en-US" b="1" dirty="0"/>
              <a:t>Neither </a:t>
            </a:r>
            <a:r>
              <a:rPr lang="en-US" dirty="0"/>
              <a:t>the name of the </a:t>
            </a:r>
            <a:r>
              <a:rPr lang="en-US" b="1" dirty="0"/>
              <a:t>copyright</a:t>
            </a:r>
            <a:r>
              <a:rPr lang="en-US" dirty="0"/>
              <a:t> </a:t>
            </a:r>
            <a:r>
              <a:rPr lang="en-US" b="1" dirty="0"/>
              <a:t>holder</a:t>
            </a:r>
            <a:r>
              <a:rPr lang="en-US" dirty="0"/>
              <a:t> </a:t>
            </a:r>
            <a:r>
              <a:rPr lang="en-US" b="1" dirty="0"/>
              <a:t>nor</a:t>
            </a:r>
            <a:r>
              <a:rPr lang="en-US" dirty="0"/>
              <a:t> the names of its </a:t>
            </a:r>
            <a:r>
              <a:rPr lang="en-US" b="1" dirty="0"/>
              <a:t>contributors</a:t>
            </a:r>
            <a:r>
              <a:rPr lang="en-US" dirty="0"/>
              <a:t> may be used to </a:t>
            </a:r>
            <a:r>
              <a:rPr lang="en-US" b="1" dirty="0"/>
              <a:t>endorse</a:t>
            </a:r>
            <a:r>
              <a:rPr lang="en-US" dirty="0"/>
              <a:t> </a:t>
            </a:r>
            <a:r>
              <a:rPr lang="en-US" b="1" dirty="0"/>
              <a:t>or promote products derived</a:t>
            </a:r>
            <a:r>
              <a:rPr lang="en-US" dirty="0"/>
              <a:t> from this software </a:t>
            </a:r>
            <a:r>
              <a:rPr lang="en-US" b="1" dirty="0"/>
              <a:t>without specific prior written permission</a:t>
            </a:r>
            <a:r>
              <a:rPr lang="en-US" dirty="0"/>
              <a:t>.</a:t>
            </a:r>
          </a:p>
          <a:p>
            <a:pPr marL="514350" indent="-514350">
              <a:lnSpc>
                <a:spcPct val="100000"/>
              </a:lnSpc>
              <a:buFont typeface="Arial" panose="020B0604020202020204" pitchFamily="34" charset="0"/>
              <a:buAutoNum type="arabicParenR"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Full Information in </a:t>
            </a:r>
            <a:r>
              <a:rPr lang="en-US" sz="2400" i="1" u="sng" dirty="0">
                <a:solidFill>
                  <a:schemeClr val="accent1"/>
                </a:solidFill>
              </a:rPr>
              <a:t>https://</a:t>
            </a:r>
            <a:r>
              <a:rPr lang="en-US" sz="2400" i="1" u="sng" dirty="0" err="1">
                <a:solidFill>
                  <a:schemeClr val="accent1"/>
                </a:solidFill>
              </a:rPr>
              <a:t>github.com</a:t>
            </a:r>
            <a:r>
              <a:rPr lang="en-US" sz="2400" i="1" u="sng" dirty="0">
                <a:solidFill>
                  <a:schemeClr val="accent1"/>
                </a:solidFill>
              </a:rPr>
              <a:t>/zhteg4pvt/</a:t>
            </a:r>
            <a:r>
              <a:rPr lang="en-US" sz="2400" i="1" u="sng" dirty="0" err="1">
                <a:solidFill>
                  <a:schemeClr val="accent1"/>
                </a:solidFill>
              </a:rPr>
              <a:t>nemd</a:t>
            </a:r>
            <a:r>
              <a:rPr lang="en-US" sz="2400" i="1" u="sng" dirty="0">
                <a:solidFill>
                  <a:schemeClr val="accent1"/>
                </a:solidFill>
              </a:rPr>
              <a:t>/tree/main/LICENSE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FF44F-EF16-7C56-017A-21B58186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282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B54B7-3989-D0DC-ACE7-087B02E23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9DD51C2-6B9E-8424-970F-6B8209D23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0574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C2A20A-2934-4874-EAF0-EEB3C8085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5852" cy="1325563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5A2E31-EBF7-C337-18EF-000D2CC41FAB}"/>
              </a:ext>
            </a:extLst>
          </p:cNvPr>
          <p:cNvSpPr/>
          <p:nvPr/>
        </p:nvSpPr>
        <p:spPr>
          <a:xfrm>
            <a:off x="969264" y="1605949"/>
            <a:ext cx="4238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11: Trajectory Mean Squared Displacement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71319D-8E59-A016-A0F7-B28585297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C7B683-D4B8-BBC2-45F4-370D69F9A9C4}"/>
              </a:ext>
            </a:extLst>
          </p:cNvPr>
          <p:cNvSpPr txBox="1"/>
          <p:nvPr/>
        </p:nvSpPr>
        <p:spPr>
          <a:xfrm>
            <a:off x="1970758" y="6172200"/>
            <a:ext cx="2253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100 hexane per frame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5F3AEE-3907-0594-3025-7E078A484E00}"/>
              </a:ext>
            </a:extLst>
          </p:cNvPr>
          <p:cNvCxnSpPr>
            <a:cxnSpLocks/>
          </p:cNvCxnSpPr>
          <p:nvPr/>
        </p:nvCxnSpPr>
        <p:spPr>
          <a:xfrm>
            <a:off x="4944294" y="4204364"/>
            <a:ext cx="77499" cy="7765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0397244-1178-38FA-688E-42594C86C3F7}"/>
              </a:ext>
            </a:extLst>
          </p:cNvPr>
          <p:cNvSpPr txBox="1"/>
          <p:nvPr/>
        </p:nvSpPr>
        <p:spPr>
          <a:xfrm>
            <a:off x="3516079" y="3942754"/>
            <a:ext cx="18228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 2.68 min / 264 MB</a:t>
            </a:r>
          </a:p>
          <a:p>
            <a:pPr algn="ctr"/>
            <a:r>
              <a:rPr lang="en-US" sz="1400" dirty="0">
                <a:solidFill>
                  <a:srgbClr val="C00000"/>
                </a:solidFill>
              </a:rPr>
              <a:t>25,000 frames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5201B-FB61-42C1-DD2E-481489450FA1}"/>
              </a:ext>
            </a:extLst>
          </p:cNvPr>
          <p:cNvSpPr/>
          <p:nvPr/>
        </p:nvSpPr>
        <p:spPr>
          <a:xfrm>
            <a:off x="7705503" y="167595"/>
            <a:ext cx="431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macOS Sequoia 15.6.1, Apple M4, 16GB LPDDR5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Ubuntu 22.04.5 LTS, i5-11400F, RTX 3060 Ti, 16GB</a:t>
            </a:r>
          </a:p>
        </p:txBody>
      </p:sp>
    </p:spTree>
    <p:extLst>
      <p:ext uri="{BB962C8B-B14F-4D97-AF65-F5344CB8AC3E}">
        <p14:creationId xmlns:p14="http://schemas.microsoft.com/office/powerpoint/2010/main" val="907613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310AC05E-9076-4B51-E1E0-0C0453A2F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81E7B7B1-CBD6-A9BE-E078-538C2E7FE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9436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174E11-7BE3-0048-94D8-35CDD799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888FE3-FC9F-C19C-4839-C34F1FAD5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E4A50E-A4D4-994E-BB48-CC433E82E80C}"/>
              </a:ext>
            </a:extLst>
          </p:cNvPr>
          <p:cNvSpPr/>
          <p:nvPr/>
        </p:nvSpPr>
        <p:spPr>
          <a:xfrm>
            <a:off x="1945759" y="1354159"/>
            <a:ext cx="2604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01: Methane Gas Density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2DB40E-1633-0DB7-2003-8FB8D00407E7}"/>
              </a:ext>
            </a:extLst>
          </p:cNvPr>
          <p:cNvSpPr txBox="1"/>
          <p:nvPr/>
        </p:nvSpPr>
        <p:spPr>
          <a:xfrm>
            <a:off x="2945221" y="4173572"/>
            <a:ext cx="26049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0.660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0.657 </a:t>
            </a:r>
            <a:r>
              <a:rPr lang="en-US" dirty="0">
                <a:solidFill>
                  <a:srgbClr val="FF0000"/>
                </a:solidFill>
              </a:rPr>
              <a:t>kg/m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(25 °C, 1 atm from ref)</a:t>
            </a:r>
          </a:p>
          <a:p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5D4F07-6067-4732-9809-ACCD8FCE3EF2}"/>
              </a:ext>
            </a:extLst>
          </p:cNvPr>
          <p:cNvSpPr txBox="1"/>
          <p:nvPr/>
        </p:nvSpPr>
        <p:spPr>
          <a:xfrm>
            <a:off x="3805311" y="122457"/>
            <a:ext cx="82732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en.wikipedia.org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/wiki/Methane</a:t>
            </a:r>
          </a:p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www.engineeringtoolbox.com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/ethane-C2H6-density-specific-weight-temperature-pressure-d_2088.html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5F3B4B-B5EB-80B8-9255-4F82A650BA20}"/>
              </a:ext>
            </a:extLst>
          </p:cNvPr>
          <p:cNvSpPr/>
          <p:nvPr/>
        </p:nvSpPr>
        <p:spPr>
          <a:xfrm>
            <a:off x="832893" y="5503841"/>
            <a:ext cx="48307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4 independent runs by random seeds:</a:t>
            </a:r>
          </a:p>
          <a:p>
            <a:r>
              <a:rPr lang="en-US" sz="1600" dirty="0"/>
              <a:t>  a) Amorphous built with high density (0.5 g/cm</a:t>
            </a:r>
            <a:r>
              <a:rPr lang="en-US" sz="1600" baseline="30000" dirty="0"/>
              <a:t>3</a:t>
            </a:r>
            <a:r>
              <a:rPr lang="en-US" sz="1600" dirty="0"/>
              <a:t>)</a:t>
            </a:r>
          </a:p>
          <a:p>
            <a:r>
              <a:rPr lang="en-US" sz="1600" dirty="0"/>
              <a:t>  b) Molecular dynamics (Berendsen at 300 K and 1 atm)</a:t>
            </a:r>
          </a:p>
          <a:p>
            <a:r>
              <a:rPr lang="en-US" sz="1600" dirty="0"/>
              <a:t>  c) Density analysis of trajectory frames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77573FB-B490-87BE-34E9-4D514AF739C3}"/>
              </a:ext>
            </a:extLst>
          </p:cNvPr>
          <p:cNvSpPr/>
          <p:nvPr/>
        </p:nvSpPr>
        <p:spPr>
          <a:xfrm>
            <a:off x="6698512" y="5521282"/>
            <a:ext cx="483072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4 independent runs by random seeds:</a:t>
            </a:r>
          </a:p>
          <a:p>
            <a:r>
              <a:rPr lang="en-US" sz="1600" dirty="0"/>
              <a:t>  a) Amorphous built at a density of 0.004 g/cm</a:t>
            </a:r>
            <a:r>
              <a:rPr lang="en-US" sz="1600" baseline="30000" dirty="0"/>
              <a:t>3</a:t>
            </a:r>
            <a:endParaRPr lang="en-US" sz="1600" dirty="0"/>
          </a:p>
          <a:p>
            <a:r>
              <a:rPr lang="en-US" sz="1600" dirty="0"/>
              <a:t>  b) Molecular dynamics (Berendsen at 300 K and 1 atm)</a:t>
            </a:r>
          </a:p>
          <a:p>
            <a:r>
              <a:rPr lang="en-US" sz="1600" dirty="0"/>
              <a:t>  c) Density analysis of trajectory frames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A4B9C49-0B6C-04BE-606F-82A7C1A5B15A}"/>
              </a:ext>
            </a:extLst>
          </p:cNvPr>
          <p:cNvSpPr/>
          <p:nvPr/>
        </p:nvSpPr>
        <p:spPr>
          <a:xfrm>
            <a:off x="7882287" y="1353312"/>
            <a:ext cx="2604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02: Ethane Gas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833EEC-07BD-F268-B56F-11E746DFB440}"/>
              </a:ext>
            </a:extLst>
          </p:cNvPr>
          <p:cNvSpPr txBox="1"/>
          <p:nvPr/>
        </p:nvSpPr>
        <p:spPr>
          <a:xfrm>
            <a:off x="8782493" y="4131039"/>
            <a:ext cx="25287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1.038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1.214 </a:t>
            </a:r>
            <a:r>
              <a:rPr lang="en-US" dirty="0">
                <a:solidFill>
                  <a:srgbClr val="FF0000"/>
                </a:solidFill>
              </a:rPr>
              <a:t>kg/m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(300K, 1 bara from ref)</a:t>
            </a:r>
          </a:p>
        </p:txBody>
      </p:sp>
    </p:spTree>
    <p:extLst>
      <p:ext uri="{BB962C8B-B14F-4D97-AF65-F5344CB8AC3E}">
        <p14:creationId xmlns:p14="http://schemas.microsoft.com/office/powerpoint/2010/main" val="3383553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97DE7-7483-9AF0-5FE8-063E325092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40B03A5-DCFB-92C1-EA9E-507B673A0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8776" y="1573621"/>
            <a:ext cx="5486400" cy="41148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0B38053A-F9A9-D551-05B4-D30FD66416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1573621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843713-9B6E-051F-3A76-670495B4A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0673A1-8B69-F1A6-D4BD-BFB442C5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21690A-6067-38D1-4944-78301D5426F4}"/>
              </a:ext>
            </a:extLst>
          </p:cNvPr>
          <p:cNvSpPr/>
          <p:nvPr/>
        </p:nvSpPr>
        <p:spPr>
          <a:xfrm>
            <a:off x="1945759" y="1556180"/>
            <a:ext cx="2604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03: Propane Gas Density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A8E68F-7B70-B644-FC47-F2CE559EAF77}"/>
              </a:ext>
            </a:extLst>
          </p:cNvPr>
          <p:cNvSpPr txBox="1"/>
          <p:nvPr/>
        </p:nvSpPr>
        <p:spPr>
          <a:xfrm>
            <a:off x="2796363" y="3713873"/>
            <a:ext cx="27644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1.267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1.808 </a:t>
            </a:r>
            <a:r>
              <a:rPr lang="en-US" dirty="0">
                <a:solidFill>
                  <a:srgbClr val="FF0000"/>
                </a:solidFill>
              </a:rPr>
              <a:t>kg/m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(0 °C, 101.3 kPa from ref)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037EC8-76C5-C5A7-E477-7BBA1C773D4C}"/>
              </a:ext>
            </a:extLst>
          </p:cNvPr>
          <p:cNvSpPr txBox="1"/>
          <p:nvPr/>
        </p:nvSpPr>
        <p:spPr>
          <a:xfrm>
            <a:off x="4241409" y="108389"/>
            <a:ext cx="78371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en.wikipedia.org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/wiki/Propane</a:t>
            </a:r>
          </a:p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www.engineeringtoolbox.com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/butane-density-specific-weight-temperature-pressure-d_2080.html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E75967-68FB-0C26-968A-E616DEC11444}"/>
              </a:ext>
            </a:extLst>
          </p:cNvPr>
          <p:cNvSpPr/>
          <p:nvPr/>
        </p:nvSpPr>
        <p:spPr>
          <a:xfrm>
            <a:off x="7882287" y="1555333"/>
            <a:ext cx="2604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04: Butane Gas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B581A0-F9C0-1EC2-A6C8-0A270A1A4365}"/>
              </a:ext>
            </a:extLst>
          </p:cNvPr>
          <p:cNvSpPr txBox="1"/>
          <p:nvPr/>
        </p:nvSpPr>
        <p:spPr>
          <a:xfrm>
            <a:off x="8610600" y="3716981"/>
            <a:ext cx="26811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1.359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2.400 </a:t>
            </a:r>
            <a:r>
              <a:rPr lang="en-US" dirty="0">
                <a:solidFill>
                  <a:srgbClr val="FF0000"/>
                </a:solidFill>
              </a:rPr>
              <a:t>kg/m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(300K, 1 bara from ref)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0B06A9-D6EB-3701-23B7-8B02DC3E8F44}"/>
              </a:ext>
            </a:extLst>
          </p:cNvPr>
          <p:cNvSpPr/>
          <p:nvPr/>
        </p:nvSpPr>
        <p:spPr>
          <a:xfrm>
            <a:off x="1652953" y="5954119"/>
            <a:ext cx="90525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Amorphous Built (0.002 g/cm</a:t>
            </a:r>
            <a:r>
              <a:rPr lang="en-US" sz="1600" baseline="30000" dirty="0"/>
              <a:t>3</a:t>
            </a:r>
            <a:r>
              <a:rPr lang="en-US" sz="1600" dirty="0"/>
              <a:t>) 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Molecular Dynamics (Berendsen at 300 K and 1 atm) </a:t>
            </a:r>
            <a:r>
              <a:rPr lang="en-US" sz="1600" dirty="0">
                <a:sym typeface="Wingdings" pitchFamily="2" charset="2"/>
              </a:rPr>
              <a:t> </a:t>
            </a:r>
            <a:r>
              <a:rPr lang="en-US" sz="1600" dirty="0"/>
              <a:t>Density Analysis</a:t>
            </a:r>
          </a:p>
        </p:txBody>
      </p:sp>
    </p:spTree>
    <p:extLst>
      <p:ext uri="{BB962C8B-B14F-4D97-AF65-F5344CB8AC3E}">
        <p14:creationId xmlns:p14="http://schemas.microsoft.com/office/powerpoint/2010/main" val="3234113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398D2-8944-0FDC-3F4C-6BAD74645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FDCDC9A3-EB80-2794-F770-71381D9D0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AF4EDD5-E6DD-D295-F6E1-22846C5A2D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2E090E-67F3-9268-1E97-6927DA14B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95FF0B-CBBB-3DFF-1122-75C0C202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7CC8BF-39B5-BDA1-4A5E-17FCB9031092}"/>
              </a:ext>
            </a:extLst>
          </p:cNvPr>
          <p:cNvSpPr txBox="1"/>
          <p:nvPr/>
        </p:nvSpPr>
        <p:spPr>
          <a:xfrm>
            <a:off x="6985592" y="136525"/>
            <a:ext cx="50929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macro.lsu.edu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HowTo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/solvents/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hexane.htm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www.vip-ltd.co.uk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/Expansion/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Density_Of_Water_Tables.pdf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06B5EA-AFCD-6160-97D2-B92C44436397}"/>
              </a:ext>
            </a:extLst>
          </p:cNvPr>
          <p:cNvSpPr/>
          <p:nvPr/>
        </p:nvSpPr>
        <p:spPr>
          <a:xfrm>
            <a:off x="769091" y="5503841"/>
            <a:ext cx="495476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4 independent runs by random seeds:</a:t>
            </a:r>
          </a:p>
          <a:p>
            <a:r>
              <a:rPr lang="en-US" sz="1600" dirty="0"/>
              <a:t>  a) Amorphous builder at a density of 0.6548 g/cm</a:t>
            </a:r>
            <a:r>
              <a:rPr lang="en-US" sz="1600" baseline="30000" dirty="0"/>
              <a:t>3</a:t>
            </a:r>
          </a:p>
          <a:p>
            <a:r>
              <a:rPr lang="en-US" sz="1600" dirty="0"/>
              <a:t>  b) Molecular dynamics (MTK at 300 K and 1 atm)</a:t>
            </a:r>
          </a:p>
          <a:p>
            <a:r>
              <a:rPr lang="en-US" sz="1600" dirty="0"/>
              <a:t>  c) Density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8E9B2A-D5D4-B6A5-0640-DBB5E4DCB328}"/>
              </a:ext>
            </a:extLst>
          </p:cNvPr>
          <p:cNvSpPr txBox="1"/>
          <p:nvPr/>
        </p:nvSpPr>
        <p:spPr>
          <a:xfrm>
            <a:off x="2938147" y="1771984"/>
            <a:ext cx="26049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0.6372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0.6548 </a:t>
            </a:r>
            <a:r>
              <a:rPr lang="en-US" dirty="0">
                <a:solidFill>
                  <a:srgbClr val="FF0000"/>
                </a:solidFill>
              </a:rPr>
              <a:t>g/cm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(25 °C from ref)</a:t>
            </a:r>
          </a:p>
          <a:p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F4D995-C7CA-6349-334F-FE4C02F9C0C4}"/>
              </a:ext>
            </a:extLst>
          </p:cNvPr>
          <p:cNvSpPr txBox="1"/>
          <p:nvPr/>
        </p:nvSpPr>
        <p:spPr>
          <a:xfrm>
            <a:off x="8080760" y="3155737"/>
            <a:ext cx="30267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0.9702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0.9971 </a:t>
            </a:r>
            <a:r>
              <a:rPr lang="en-US" dirty="0">
                <a:solidFill>
                  <a:srgbClr val="FF0000"/>
                </a:solidFill>
              </a:rPr>
              <a:t>g/cm</a:t>
            </a:r>
            <a:r>
              <a:rPr lang="en-US" baseline="30000" dirty="0">
                <a:solidFill>
                  <a:srgbClr val="FF0000"/>
                </a:solidFill>
              </a:rPr>
              <a:t>3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(25 °C, 1 atm from ref)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8FF449-F6D7-546C-E0A0-8D9FED128296}"/>
              </a:ext>
            </a:extLst>
          </p:cNvPr>
          <p:cNvSpPr/>
          <p:nvPr/>
        </p:nvSpPr>
        <p:spPr>
          <a:xfrm>
            <a:off x="6861564" y="5503841"/>
            <a:ext cx="438768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2 independent runs by random seeds:</a:t>
            </a:r>
          </a:p>
          <a:p>
            <a:r>
              <a:rPr lang="en-US" sz="1600" dirty="0"/>
              <a:t>  a) Amorphous builder at density of 0.8 g/cm</a:t>
            </a:r>
            <a:r>
              <a:rPr lang="en-US" sz="1600" baseline="30000" dirty="0"/>
              <a:t>3</a:t>
            </a:r>
            <a:endParaRPr lang="en-US" sz="1600" dirty="0"/>
          </a:p>
          <a:p>
            <a:r>
              <a:rPr lang="en-US" sz="1600" dirty="0"/>
              <a:t>  b) Molecular dynamics (MTK at 300 K and 1 atm)</a:t>
            </a:r>
          </a:p>
          <a:p>
            <a:r>
              <a:rPr lang="en-US" sz="1600" dirty="0"/>
              <a:t>  c) Density analysis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AE90E8-D32F-DFA2-9A2C-5B2068B06B99}"/>
              </a:ext>
            </a:extLst>
          </p:cNvPr>
          <p:cNvSpPr/>
          <p:nvPr/>
        </p:nvSpPr>
        <p:spPr>
          <a:xfrm>
            <a:off x="2076894" y="1353312"/>
            <a:ext cx="2604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07: Hexane Liquid Density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C705CE-FEBF-539D-9C25-3B5E86883E79}"/>
              </a:ext>
            </a:extLst>
          </p:cNvPr>
          <p:cNvSpPr/>
          <p:nvPr/>
        </p:nvSpPr>
        <p:spPr>
          <a:xfrm>
            <a:off x="7769688" y="1356850"/>
            <a:ext cx="30267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08: SPC Water Liquid Density</a:t>
            </a:r>
          </a:p>
        </p:txBody>
      </p:sp>
    </p:spTree>
    <p:extLst>
      <p:ext uri="{BB962C8B-B14F-4D97-AF65-F5344CB8AC3E}">
        <p14:creationId xmlns:p14="http://schemas.microsoft.com/office/powerpoint/2010/main" val="1899674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4DDC3-EDBB-B67C-976C-334B6938C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D339597-1BDD-FAE1-6975-61BC377C6C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E619593-768D-7993-8C16-259A2B32F0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C8AA92-6A9B-7CEE-AC8E-ECBFE07AF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C7B4C6-CF19-CC8F-53C9-27FB11E72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FAE156-6C35-652E-FE86-F6476BFA8738}"/>
              </a:ext>
            </a:extLst>
          </p:cNvPr>
          <p:cNvSpPr txBox="1"/>
          <p:nvPr/>
        </p:nvSpPr>
        <p:spPr>
          <a:xfrm>
            <a:off x="8610600" y="136525"/>
            <a:ext cx="34679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J. Chem. Inf. Model. 2021, 61, 9, 4521–4536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F742BD-FC97-F6AE-7D1A-016E4318DD0D}"/>
              </a:ext>
            </a:extLst>
          </p:cNvPr>
          <p:cNvSpPr/>
          <p:nvPr/>
        </p:nvSpPr>
        <p:spPr>
          <a:xfrm>
            <a:off x="839974" y="5504688"/>
            <a:ext cx="91108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 Seeded Amorphous Builder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 Molecular Dynamics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Density and Mean Squared Displacement analyses</a:t>
            </a:r>
          </a:p>
          <a:p>
            <a:r>
              <a:rPr lang="en-US" sz="1600" dirty="0"/>
              <a:t>2 …</a:t>
            </a:r>
          </a:p>
          <a:p>
            <a:r>
              <a:rPr lang="en-US" sz="1600" dirty="0"/>
              <a:t>3 …</a:t>
            </a:r>
          </a:p>
          <a:p>
            <a:r>
              <a:rPr lang="en-US" sz="1600" dirty="0"/>
              <a:t>4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7D4351-34A9-E409-A92F-45EB1A1CD4ED}"/>
              </a:ext>
            </a:extLst>
          </p:cNvPr>
          <p:cNvSpPr/>
          <p:nvPr/>
        </p:nvSpPr>
        <p:spPr>
          <a:xfrm>
            <a:off x="2907792" y="1353312"/>
            <a:ext cx="60463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09: SPC Water Liquid Density and Mean Squared Displacement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567D76-EA5F-B335-8BBD-C2EF2AC4E49E}"/>
              </a:ext>
            </a:extLst>
          </p:cNvPr>
          <p:cNvSpPr/>
          <p:nvPr/>
        </p:nvSpPr>
        <p:spPr>
          <a:xfrm>
            <a:off x="2589044" y="2729119"/>
            <a:ext cx="4837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80393E8-3BBB-DA1C-7D40-A38AA669F2B4}"/>
              </a:ext>
            </a:extLst>
          </p:cNvPr>
          <p:cNvSpPr/>
          <p:nvPr/>
        </p:nvSpPr>
        <p:spPr>
          <a:xfrm>
            <a:off x="1323305" y="4820194"/>
            <a:ext cx="6006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674E85E-3213-9DB9-7CEA-03F192A31513}"/>
              </a:ext>
            </a:extLst>
          </p:cNvPr>
          <p:cNvSpPr/>
          <p:nvPr/>
        </p:nvSpPr>
        <p:spPr>
          <a:xfrm>
            <a:off x="1603321" y="3861538"/>
            <a:ext cx="11234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4F6CD81-7908-A9C1-3FAE-BFD934364E93}"/>
              </a:ext>
            </a:extLst>
          </p:cNvPr>
          <p:cNvSpPr/>
          <p:nvPr/>
        </p:nvSpPr>
        <p:spPr>
          <a:xfrm>
            <a:off x="1678958" y="2896635"/>
            <a:ext cx="6006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69642A-2594-A4E0-215F-1E6241B7CA06}"/>
              </a:ext>
            </a:extLst>
          </p:cNvPr>
          <p:cNvSpPr/>
          <p:nvPr/>
        </p:nvSpPr>
        <p:spPr>
          <a:xfrm>
            <a:off x="3806459" y="2721480"/>
            <a:ext cx="7862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75AB2D-A9ED-95A3-19A5-27918FA6F79E}"/>
              </a:ext>
            </a:extLst>
          </p:cNvPr>
          <p:cNvSpPr/>
          <p:nvPr/>
        </p:nvSpPr>
        <p:spPr>
          <a:xfrm>
            <a:off x="4644721" y="2723064"/>
            <a:ext cx="6006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F805CDB-CC75-E405-5980-B648AA9BF4EE}"/>
              </a:ext>
            </a:extLst>
          </p:cNvPr>
          <p:cNvSpPr txBox="1"/>
          <p:nvPr/>
        </p:nvSpPr>
        <p:spPr>
          <a:xfrm>
            <a:off x="2183960" y="3156165"/>
            <a:ext cx="328117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a) NVT from low temp to target temp</a:t>
            </a:r>
          </a:p>
          <a:p>
            <a:r>
              <a:rPr lang="en-US" sz="1600" dirty="0"/>
              <a:t>b) Deform the box to match the press</a:t>
            </a:r>
          </a:p>
          <a:p>
            <a:r>
              <a:rPr lang="en-US" sz="1600" dirty="0"/>
              <a:t>c) NVT relaxation</a:t>
            </a:r>
          </a:p>
          <a:p>
            <a:r>
              <a:rPr lang="en-US" sz="1600" dirty="0"/>
              <a:t>d) NPT at target press and temp</a:t>
            </a:r>
          </a:p>
          <a:p>
            <a:r>
              <a:rPr lang="en-US" sz="1600" dirty="0"/>
              <a:t>e) Average the box</a:t>
            </a:r>
          </a:p>
          <a:p>
            <a:r>
              <a:rPr lang="en-US" sz="1600" dirty="0"/>
              <a:t>f) NVT relaxation</a:t>
            </a:r>
          </a:p>
          <a:p>
            <a:r>
              <a:rPr lang="en-US" sz="1600" dirty="0"/>
              <a:t>g) NVE production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BD342A-643D-BAC5-60B7-635B5DBF0199}"/>
              </a:ext>
            </a:extLst>
          </p:cNvPr>
          <p:cNvSpPr/>
          <p:nvPr/>
        </p:nvSpPr>
        <p:spPr>
          <a:xfrm>
            <a:off x="3986573" y="2719251"/>
            <a:ext cx="7862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f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010A137-677F-BD23-7F0C-FE0F8B8A64B2}"/>
              </a:ext>
            </a:extLst>
          </p:cNvPr>
          <p:cNvSpPr/>
          <p:nvPr/>
        </p:nvSpPr>
        <p:spPr>
          <a:xfrm>
            <a:off x="10160682" y="5862892"/>
            <a:ext cx="1504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Fit and Report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186BBA-1872-D238-6440-E2A678354A99}"/>
              </a:ext>
            </a:extLst>
          </p:cNvPr>
          <p:cNvSpPr txBox="1"/>
          <p:nvPr/>
        </p:nvSpPr>
        <p:spPr>
          <a:xfrm>
            <a:off x="8792308" y="4232770"/>
            <a:ext cx="25122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Diffusion Coefficient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4.17e-05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vs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4.32e-05 </a:t>
            </a:r>
            <a:r>
              <a:rPr lang="en-US" sz="1600" dirty="0">
                <a:solidFill>
                  <a:srgbClr val="FF0000"/>
                </a:solidFill>
              </a:rPr>
              <a:t>cm</a:t>
            </a:r>
            <a:r>
              <a:rPr lang="en-US" sz="1600" baseline="30000" dirty="0">
                <a:solidFill>
                  <a:srgbClr val="FF0000"/>
                </a:solidFill>
              </a:rPr>
              <a:t>2</a:t>
            </a:r>
            <a:r>
              <a:rPr lang="en-US" sz="1600" dirty="0">
                <a:solidFill>
                  <a:srgbClr val="FF0000"/>
                </a:solidFill>
              </a:rPr>
              <a:t>/s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(298.15 K, 1.0 atm from ref)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1FCA7-66B5-B72B-9738-B144355C32BE}"/>
              </a:ext>
            </a:extLst>
          </p:cNvPr>
          <p:cNvSpPr txBox="1"/>
          <p:nvPr/>
        </p:nvSpPr>
        <p:spPr>
          <a:xfrm>
            <a:off x="3601331" y="1789460"/>
            <a:ext cx="20399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0.970 vs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0.972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FF0000"/>
                </a:solidFill>
              </a:rPr>
              <a:t>g/cm</a:t>
            </a:r>
            <a:r>
              <a:rPr lang="en-US" sz="1600" baseline="30000" dirty="0">
                <a:solidFill>
                  <a:srgbClr val="FF0000"/>
                </a:solidFill>
              </a:rPr>
              <a:t>3</a:t>
            </a:r>
          </a:p>
          <a:p>
            <a:pPr algn="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(298.15 K, 1.0 atm)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endParaRPr lang="en-US" sz="1600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2494EE25-0A8C-D371-5807-3A33B2C7B917}"/>
              </a:ext>
            </a:extLst>
          </p:cNvPr>
          <p:cNvSpPr/>
          <p:nvPr/>
        </p:nvSpPr>
        <p:spPr>
          <a:xfrm>
            <a:off x="9950819" y="5580554"/>
            <a:ext cx="139479" cy="9123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E6D96A-8E98-2483-E80E-31B6FE5B5316}"/>
              </a:ext>
            </a:extLst>
          </p:cNvPr>
          <p:cNvSpPr txBox="1"/>
          <p:nvPr/>
        </p:nvSpPr>
        <p:spPr>
          <a:xfrm>
            <a:off x="9580950" y="6450504"/>
            <a:ext cx="889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merge</a:t>
            </a:r>
          </a:p>
        </p:txBody>
      </p:sp>
    </p:spTree>
    <p:extLst>
      <p:ext uri="{BB962C8B-B14F-4D97-AF65-F5344CB8AC3E}">
        <p14:creationId xmlns:p14="http://schemas.microsoft.com/office/powerpoint/2010/main" val="4095197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0A0F3-D761-B5DC-4B26-626FBEA17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36E4EBCA-A908-71B8-FFA1-839DE2B42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47DAD69-F5E8-F714-4230-F1B599F84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2B6B9-179F-527B-3510-F7DC2A6DD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28225E-BF89-BCF0-A2F9-489BE48A9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CBE483-6091-18BB-D4A3-EB39F97FF52C}"/>
              </a:ext>
            </a:extLst>
          </p:cNvPr>
          <p:cNvSpPr txBox="1"/>
          <p:nvPr/>
        </p:nvSpPr>
        <p:spPr>
          <a:xfrm>
            <a:off x="8610600" y="136525"/>
            <a:ext cx="34679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J. Chem. Inf. Model. 2021, 61, 9, 4521–4536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2BF3F8-93FB-D754-2807-8C4330CE5D22}"/>
              </a:ext>
            </a:extLst>
          </p:cNvPr>
          <p:cNvSpPr/>
          <p:nvPr/>
        </p:nvSpPr>
        <p:spPr>
          <a:xfrm>
            <a:off x="839974" y="5504688"/>
            <a:ext cx="91108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 Seeded Amorphous Builder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 Molecular Dynamics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Density and Mean Squared Displacement Analyses</a:t>
            </a:r>
          </a:p>
          <a:p>
            <a:r>
              <a:rPr lang="en-US" sz="1600" dirty="0"/>
              <a:t>2 …</a:t>
            </a:r>
          </a:p>
          <a:p>
            <a:r>
              <a:rPr lang="en-US" sz="1600" dirty="0"/>
              <a:t>3 …</a:t>
            </a:r>
          </a:p>
          <a:p>
            <a:r>
              <a:rPr lang="en-US" sz="1600" dirty="0"/>
              <a:t>4 ...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527E0F-A0C5-57DC-EEFB-4C1E7214E04B}"/>
              </a:ext>
            </a:extLst>
          </p:cNvPr>
          <p:cNvSpPr/>
          <p:nvPr/>
        </p:nvSpPr>
        <p:spPr>
          <a:xfrm>
            <a:off x="2912015" y="1353312"/>
            <a:ext cx="6112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10: SPCE Water Liquid Density and Mean Squared Displacement</a:t>
            </a:r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4E744F79-53EC-472C-EE33-286AA8500288}"/>
              </a:ext>
            </a:extLst>
          </p:cNvPr>
          <p:cNvSpPr/>
          <p:nvPr/>
        </p:nvSpPr>
        <p:spPr>
          <a:xfrm>
            <a:off x="9950819" y="5559452"/>
            <a:ext cx="100547" cy="10224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366AEB6-8575-0B58-B99A-BE347A68D715}"/>
              </a:ext>
            </a:extLst>
          </p:cNvPr>
          <p:cNvSpPr/>
          <p:nvPr/>
        </p:nvSpPr>
        <p:spPr>
          <a:xfrm>
            <a:off x="10160682" y="5778484"/>
            <a:ext cx="1504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Fit and Report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ED22D81-BDAD-E937-C553-3FB4045D6FB5}"/>
              </a:ext>
            </a:extLst>
          </p:cNvPr>
          <p:cNvSpPr txBox="1"/>
          <p:nvPr/>
        </p:nvSpPr>
        <p:spPr>
          <a:xfrm>
            <a:off x="9580950" y="6471605"/>
            <a:ext cx="889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merge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80B5F8E-2FA1-6679-BD2E-A8AFA18753B4}"/>
              </a:ext>
            </a:extLst>
          </p:cNvPr>
          <p:cNvSpPr txBox="1"/>
          <p:nvPr/>
        </p:nvSpPr>
        <p:spPr>
          <a:xfrm>
            <a:off x="8827476" y="4239050"/>
            <a:ext cx="248240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Diffusion Coefficient: 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2.54e-05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vs 2.60e-05 </a:t>
            </a:r>
            <a:r>
              <a:rPr lang="en-US" sz="1600" dirty="0">
                <a:solidFill>
                  <a:srgbClr val="FF0000"/>
                </a:solidFill>
              </a:rPr>
              <a:t>cm</a:t>
            </a:r>
            <a:r>
              <a:rPr lang="en-US" sz="1600" baseline="30000" dirty="0">
                <a:solidFill>
                  <a:srgbClr val="FF0000"/>
                </a:solidFill>
              </a:rPr>
              <a:t>2</a:t>
            </a:r>
            <a:r>
              <a:rPr lang="en-US" sz="1600" dirty="0">
                <a:solidFill>
                  <a:srgbClr val="FF0000"/>
                </a:solidFill>
              </a:rPr>
              <a:t>/s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(298.15 K, 1.0 atm from ref)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1CA79B-82F7-D96E-6C34-1C7C5847FD18}"/>
              </a:ext>
            </a:extLst>
          </p:cNvPr>
          <p:cNvSpPr txBox="1"/>
          <p:nvPr/>
        </p:nvSpPr>
        <p:spPr>
          <a:xfrm>
            <a:off x="2855742" y="2844225"/>
            <a:ext cx="26040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0.992 vs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0.993</a:t>
            </a:r>
            <a:r>
              <a:rPr lang="en-US" sz="1600" dirty="0">
                <a:solidFill>
                  <a:srgbClr val="FF0000"/>
                </a:solidFill>
              </a:rPr>
              <a:t> g/cm</a:t>
            </a:r>
            <a:r>
              <a:rPr lang="en-US" sz="1600" baseline="30000" dirty="0">
                <a:solidFill>
                  <a:srgbClr val="FF0000"/>
                </a:solidFill>
              </a:rPr>
              <a:t>3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(298.15 K, 1.0 atm from ref)</a:t>
            </a:r>
          </a:p>
        </p:txBody>
      </p:sp>
    </p:spTree>
    <p:extLst>
      <p:ext uri="{BB962C8B-B14F-4D97-AF65-F5344CB8AC3E}">
        <p14:creationId xmlns:p14="http://schemas.microsoft.com/office/powerpoint/2010/main" val="1081848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46AD8-664B-9909-F51F-61D32183C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E37C4221-43F2-2A99-ED48-0BD344909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62E06C02-BA34-EDA9-C19C-A0E3A90149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09ACAB-520A-0C64-416F-3102B138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461FBF-A7C4-A4F9-3723-E522D732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26</a:t>
            </a:fld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67803E-C8D0-EC94-6044-03A1A40A0C7A}"/>
              </a:ext>
            </a:extLst>
          </p:cNvPr>
          <p:cNvSpPr/>
          <p:nvPr/>
        </p:nvSpPr>
        <p:spPr>
          <a:xfrm>
            <a:off x="839974" y="5504688"/>
            <a:ext cx="91108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 Seeded Amorphous Builder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 Molecular Dynamics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Density and Radial Distribution Function Analyses</a:t>
            </a:r>
          </a:p>
          <a:p>
            <a:r>
              <a:rPr lang="en-US" sz="1600" dirty="0"/>
              <a:t>2 …</a:t>
            </a:r>
          </a:p>
          <a:p>
            <a:r>
              <a:rPr lang="en-US" sz="1600" dirty="0"/>
              <a:t>3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B228F7-5646-3D2B-A95F-EC310D261B68}"/>
              </a:ext>
            </a:extLst>
          </p:cNvPr>
          <p:cNvSpPr/>
          <p:nvPr/>
        </p:nvSpPr>
        <p:spPr>
          <a:xfrm>
            <a:off x="2961250" y="1353312"/>
            <a:ext cx="6084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11: TIP3P Water Liquid Density and Radial Distribution Function</a:t>
            </a:r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8954283E-7EAF-944B-0622-975CC90A7A4C}"/>
              </a:ext>
            </a:extLst>
          </p:cNvPr>
          <p:cNvSpPr/>
          <p:nvPr/>
        </p:nvSpPr>
        <p:spPr>
          <a:xfrm>
            <a:off x="9950819" y="5566486"/>
            <a:ext cx="93513" cy="75513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D50264C-ACC2-404A-3D47-BAF4E285B793}"/>
              </a:ext>
            </a:extLst>
          </p:cNvPr>
          <p:cNvSpPr/>
          <p:nvPr/>
        </p:nvSpPr>
        <p:spPr>
          <a:xfrm>
            <a:off x="10160682" y="5778484"/>
            <a:ext cx="1504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Fit and Report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95B487-6902-9E02-6ADE-925BBDE00377}"/>
              </a:ext>
            </a:extLst>
          </p:cNvPr>
          <p:cNvSpPr txBox="1"/>
          <p:nvPr/>
        </p:nvSpPr>
        <p:spPr>
          <a:xfrm>
            <a:off x="9580950" y="6288722"/>
            <a:ext cx="889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merge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1C10F2-E408-7A33-7C35-CF100287FF4A}"/>
              </a:ext>
            </a:extLst>
          </p:cNvPr>
          <p:cNvSpPr txBox="1"/>
          <p:nvPr/>
        </p:nvSpPr>
        <p:spPr>
          <a:xfrm>
            <a:off x="2961250" y="2935667"/>
            <a:ext cx="25126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0.976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vs 0.980 </a:t>
            </a:r>
            <a:r>
              <a:rPr lang="en-US" sz="1600" dirty="0">
                <a:solidFill>
                  <a:srgbClr val="FF0000"/>
                </a:solidFill>
              </a:rPr>
              <a:t>g/cm</a:t>
            </a:r>
            <a:r>
              <a:rPr lang="en-US" sz="1600" baseline="30000" dirty="0">
                <a:solidFill>
                  <a:srgbClr val="FF0000"/>
                </a:solidFill>
              </a:rPr>
              <a:t>3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(298.15 K, 1.0 atm from ref) </a:t>
            </a:r>
          </a:p>
        </p:txBody>
      </p:sp>
      <p:pic>
        <p:nvPicPr>
          <p:cNvPr id="18" name="Picture 17" descr="A graph of a number of lines&#10;&#10;AI-generated content may be incorrect.">
            <a:extLst>
              <a:ext uri="{FF2B5EF4-FFF2-40B4-BE49-F238E27FC236}">
                <a16:creationId xmlns:a16="http://schemas.microsoft.com/office/drawing/2014/main" id="{E197B4E6-097A-15DE-4A42-D4411004B7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2220" y="2099136"/>
            <a:ext cx="1935182" cy="160365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37E63B2-305A-CFD6-0287-935C391AAAEC}"/>
              </a:ext>
            </a:extLst>
          </p:cNvPr>
          <p:cNvSpPr/>
          <p:nvPr/>
        </p:nvSpPr>
        <p:spPr>
          <a:xfrm>
            <a:off x="9292859" y="2747610"/>
            <a:ext cx="8889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from ref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BC0675-5619-8441-1E3A-5B60DE2F4C8E}"/>
              </a:ext>
            </a:extLst>
          </p:cNvPr>
          <p:cNvSpPr txBox="1"/>
          <p:nvPr/>
        </p:nvSpPr>
        <p:spPr>
          <a:xfrm>
            <a:off x="8610600" y="136525"/>
            <a:ext cx="34679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J. Chem. Inf. Model. 2021, 61, 9, 4521–4536</a:t>
            </a:r>
          </a:p>
        </p:txBody>
      </p:sp>
    </p:spTree>
    <p:extLst>
      <p:ext uri="{BB962C8B-B14F-4D97-AF65-F5344CB8AC3E}">
        <p14:creationId xmlns:p14="http://schemas.microsoft.com/office/powerpoint/2010/main" val="2070246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52E7F-E9E0-8847-05EF-0661D7511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3D23AAC-E1D6-A19C-3472-FEF6A1BAF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A19E05A-67DD-8499-8F40-238F8D59BE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78835A-6AE6-DEA1-0514-11D92CC16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D293C8-7B30-2D71-DB9B-D980D6AB2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27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632BBA-2680-E4C3-8D48-9FB61A9FCC16}"/>
              </a:ext>
            </a:extLst>
          </p:cNvPr>
          <p:cNvSpPr txBox="1"/>
          <p:nvPr/>
        </p:nvSpPr>
        <p:spPr>
          <a:xfrm>
            <a:off x="4375052" y="136525"/>
            <a:ext cx="77035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i="1" dirty="0" err="1">
                <a:solidFill>
                  <a:schemeClr val="bg1">
                    <a:lumMod val="50000"/>
                  </a:schemeClr>
                </a:solidFill>
              </a:rPr>
              <a:t>www.engineeringtoolbox.com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/argon-density-specific-weight-temperature-pressure-d_2089.html</a:t>
            </a:r>
          </a:p>
          <a:p>
            <a:pPr algn="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Scientific Reports 2021 11:16912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BF754D-3FA7-96DB-B61C-A15D3A755827}"/>
              </a:ext>
            </a:extLst>
          </p:cNvPr>
          <p:cNvSpPr/>
          <p:nvPr/>
        </p:nvSpPr>
        <p:spPr>
          <a:xfrm>
            <a:off x="839974" y="5504688"/>
            <a:ext cx="911084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 Seeded Amorphous Builder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 Molecular Dynamics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Density and Radial Distribution Function Analyses</a:t>
            </a:r>
          </a:p>
          <a:p>
            <a:r>
              <a:rPr lang="en-US" sz="1600" dirty="0"/>
              <a:t>2 …</a:t>
            </a:r>
          </a:p>
          <a:p>
            <a:r>
              <a:rPr lang="en-US" dirty="0"/>
              <a:t>   ⋮</a:t>
            </a:r>
          </a:p>
          <a:p>
            <a:r>
              <a:rPr lang="en-US" sz="1600" dirty="0"/>
              <a:t>8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43EFB-E1FC-2994-492C-9FC1A7911437}"/>
              </a:ext>
            </a:extLst>
          </p:cNvPr>
          <p:cNvSpPr/>
          <p:nvPr/>
        </p:nvSpPr>
        <p:spPr>
          <a:xfrm>
            <a:off x="3720912" y="1353312"/>
            <a:ext cx="53035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12: Argon Gas Density and Radial Distribution Function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D1DDF2-F20B-D9EC-5284-C58CE8851958}"/>
              </a:ext>
            </a:extLst>
          </p:cNvPr>
          <p:cNvSpPr/>
          <p:nvPr/>
        </p:nvSpPr>
        <p:spPr>
          <a:xfrm>
            <a:off x="10160682" y="5778484"/>
            <a:ext cx="1504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Fit and Report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E0C2E-91B4-A1C7-3D39-832101933BBB}"/>
              </a:ext>
            </a:extLst>
          </p:cNvPr>
          <p:cNvSpPr txBox="1"/>
          <p:nvPr/>
        </p:nvSpPr>
        <p:spPr>
          <a:xfrm>
            <a:off x="3319976" y="4235419"/>
            <a:ext cx="2237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1.625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vs 1.603 </a:t>
            </a:r>
            <a:r>
              <a:rPr lang="en-US" sz="1600" dirty="0">
                <a:solidFill>
                  <a:srgbClr val="FF0000"/>
                </a:solidFill>
              </a:rPr>
              <a:t>kg/m</a:t>
            </a:r>
            <a:r>
              <a:rPr lang="en-US" sz="1600" baseline="30000" dirty="0">
                <a:solidFill>
                  <a:srgbClr val="FF0000"/>
                </a:solidFill>
              </a:rPr>
              <a:t>3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(300 K, 1 bara from ref) </a:t>
            </a:r>
          </a:p>
        </p:txBody>
      </p:sp>
      <p:pic>
        <p:nvPicPr>
          <p:cNvPr id="12" name="Picture 11" descr="A graph of a graph&#10;&#10;AI-generated content may be incorrect.">
            <a:extLst>
              <a:ext uri="{FF2B5EF4-FFF2-40B4-BE49-F238E27FC236}">
                <a16:creationId xmlns:a16="http://schemas.microsoft.com/office/drawing/2014/main" id="{36C7EAA0-CEF4-D6D5-DB66-08D9B2CC45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3499" y="3494748"/>
            <a:ext cx="2078129" cy="1463195"/>
          </a:xfrm>
          <a:prstGeom prst="rect">
            <a:avLst/>
          </a:prstGeom>
        </p:spPr>
      </p:pic>
      <p:sp>
        <p:nvSpPr>
          <p:cNvPr id="13" name="Right Brace 12">
            <a:extLst>
              <a:ext uri="{FF2B5EF4-FFF2-40B4-BE49-F238E27FC236}">
                <a16:creationId xmlns:a16="http://schemas.microsoft.com/office/drawing/2014/main" id="{283DB5B9-2189-43FF-2072-E883E07BEE45}"/>
              </a:ext>
            </a:extLst>
          </p:cNvPr>
          <p:cNvSpPr/>
          <p:nvPr/>
        </p:nvSpPr>
        <p:spPr>
          <a:xfrm>
            <a:off x="9950819" y="5559452"/>
            <a:ext cx="100547" cy="10224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09F804-945A-6266-8FCF-0C56721F54C9}"/>
              </a:ext>
            </a:extLst>
          </p:cNvPr>
          <p:cNvSpPr txBox="1"/>
          <p:nvPr/>
        </p:nvSpPr>
        <p:spPr>
          <a:xfrm>
            <a:off x="9580950" y="6471605"/>
            <a:ext cx="889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merge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169029-D727-1311-1F8F-EBB0D3FE5A3B}"/>
              </a:ext>
            </a:extLst>
          </p:cNvPr>
          <p:cNvSpPr/>
          <p:nvPr/>
        </p:nvSpPr>
        <p:spPr>
          <a:xfrm>
            <a:off x="9755945" y="4358529"/>
            <a:ext cx="8766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from ref</a:t>
            </a:r>
          </a:p>
        </p:txBody>
      </p:sp>
    </p:spTree>
    <p:extLst>
      <p:ext uri="{BB962C8B-B14F-4D97-AF65-F5344CB8AC3E}">
        <p14:creationId xmlns:p14="http://schemas.microsoft.com/office/powerpoint/2010/main" val="1018285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85E70-4C8B-E8D3-A7ED-2CC2321F1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808C6A2-133C-3D2A-C799-C023B59D5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8776" y="1371600"/>
            <a:ext cx="5486400" cy="41148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9B249B8E-E601-343C-3404-38C80F612D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137160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AD568F-B291-46CA-03B8-A1C5ED5B0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Test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F99233-539D-34F7-47FA-EA3725FC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28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79B282-F675-1E66-616E-6790E68219BC}"/>
              </a:ext>
            </a:extLst>
          </p:cNvPr>
          <p:cNvSpPr txBox="1"/>
          <p:nvPr/>
        </p:nvSpPr>
        <p:spPr>
          <a:xfrm>
            <a:off x="4375052" y="136525"/>
            <a:ext cx="77035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i="1" dirty="0" err="1">
                <a:solidFill>
                  <a:schemeClr val="bg1">
                    <a:lumMod val="50000"/>
                  </a:schemeClr>
                </a:solidFill>
              </a:rPr>
              <a:t>www.engineeringtoolbox.com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/argon-density-specific-weight-temperature-pressure-d_2089.html</a:t>
            </a:r>
          </a:p>
          <a:p>
            <a:pPr algn="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400" i="1" dirty="0" err="1">
                <a:solidFill>
                  <a:schemeClr val="bg1">
                    <a:lumMod val="50000"/>
                  </a:schemeClr>
                </a:solidFill>
              </a:rPr>
              <a:t>doi.org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/10.6028/NIST.TN.2279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CD083E-6F61-EB11-B2DE-126FC78629BC}"/>
              </a:ext>
            </a:extLst>
          </p:cNvPr>
          <p:cNvSpPr/>
          <p:nvPr/>
        </p:nvSpPr>
        <p:spPr>
          <a:xfrm>
            <a:off x="839974" y="5504688"/>
            <a:ext cx="91108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 Seeded Amorphous Builder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 Molecular Dynamics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Density and Mean Squared Displacement Analyses</a:t>
            </a:r>
          </a:p>
          <a:p>
            <a:r>
              <a:rPr lang="en-US" sz="1600" dirty="0"/>
              <a:t>2 …</a:t>
            </a:r>
          </a:p>
          <a:p>
            <a:r>
              <a:rPr lang="en-US" sz="1600" dirty="0"/>
              <a:t>3 …</a:t>
            </a:r>
          </a:p>
          <a:p>
            <a:r>
              <a:rPr lang="en-US" sz="1600" dirty="0"/>
              <a:t>4 …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14A642B-018F-8320-AE6A-93C4112EAAA7}"/>
              </a:ext>
            </a:extLst>
          </p:cNvPr>
          <p:cNvSpPr/>
          <p:nvPr/>
        </p:nvSpPr>
        <p:spPr>
          <a:xfrm>
            <a:off x="10160682" y="5778484"/>
            <a:ext cx="1504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Fit and Report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664FAE-A0A4-6059-16B8-442F5F234E77}"/>
              </a:ext>
            </a:extLst>
          </p:cNvPr>
          <p:cNvSpPr txBox="1"/>
          <p:nvPr/>
        </p:nvSpPr>
        <p:spPr>
          <a:xfrm>
            <a:off x="3319976" y="4235419"/>
            <a:ext cx="2237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1.637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vs 1.603 </a:t>
            </a:r>
            <a:r>
              <a:rPr lang="en-US" sz="1600" dirty="0">
                <a:solidFill>
                  <a:srgbClr val="FF0000"/>
                </a:solidFill>
              </a:rPr>
              <a:t>kg/m</a:t>
            </a:r>
            <a:r>
              <a:rPr lang="en-US" sz="1600" baseline="30000" dirty="0">
                <a:solidFill>
                  <a:srgbClr val="FF0000"/>
                </a:solidFill>
              </a:rPr>
              <a:t>3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(300 K, 1 bara from ref) 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CA29676C-D581-2969-C14C-341804462C2A}"/>
              </a:ext>
            </a:extLst>
          </p:cNvPr>
          <p:cNvSpPr/>
          <p:nvPr/>
        </p:nvSpPr>
        <p:spPr>
          <a:xfrm>
            <a:off x="9950819" y="5559452"/>
            <a:ext cx="100547" cy="10224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239291-6838-059B-CDB3-E17305DE200F}"/>
              </a:ext>
            </a:extLst>
          </p:cNvPr>
          <p:cNvSpPr txBox="1"/>
          <p:nvPr/>
        </p:nvSpPr>
        <p:spPr>
          <a:xfrm>
            <a:off x="9580950" y="6471605"/>
            <a:ext cx="8898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merge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25D7D8-9E7C-70C4-1DE0-4915F1AD707C}"/>
              </a:ext>
            </a:extLst>
          </p:cNvPr>
          <p:cNvSpPr/>
          <p:nvPr/>
        </p:nvSpPr>
        <p:spPr>
          <a:xfrm>
            <a:off x="3720912" y="1297040"/>
            <a:ext cx="5486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13: Argon Gas Density and Mean Squared Displacement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2B248B-D08E-648B-B6CF-82B8A6CF7E55}"/>
              </a:ext>
            </a:extLst>
          </p:cNvPr>
          <p:cNvSpPr txBox="1"/>
          <p:nvPr/>
        </p:nvSpPr>
        <p:spPr>
          <a:xfrm>
            <a:off x="9080695" y="4210914"/>
            <a:ext cx="222918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Diffusion Coefficient: 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0.191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vs 0.182 </a:t>
            </a:r>
            <a:r>
              <a:rPr lang="en-US" sz="1600" dirty="0">
                <a:solidFill>
                  <a:srgbClr val="FF0000"/>
                </a:solidFill>
              </a:rPr>
              <a:t>cm</a:t>
            </a:r>
            <a:r>
              <a:rPr lang="en-US" sz="1600" baseline="30000" dirty="0">
                <a:solidFill>
                  <a:srgbClr val="FF0000"/>
                </a:solidFill>
              </a:rPr>
              <a:t>2</a:t>
            </a:r>
            <a:r>
              <a:rPr lang="en-US" sz="1600" dirty="0">
                <a:solidFill>
                  <a:srgbClr val="FF0000"/>
                </a:solidFill>
              </a:rPr>
              <a:t>/s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(298 K, 1.0 atm from ref)</a:t>
            </a:r>
          </a:p>
        </p:txBody>
      </p:sp>
    </p:spTree>
    <p:extLst>
      <p:ext uri="{BB962C8B-B14F-4D97-AF65-F5344CB8AC3E}">
        <p14:creationId xmlns:p14="http://schemas.microsoft.com/office/powerpoint/2010/main" val="464889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44A-6936-3292-7B0A-CEBF0C36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Command-Line Arguments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B0EB9-B9FD-2DC2-79C0-D12E70D80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67DFA66-50BE-1E11-024B-05226D2C63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216063"/>
              </p:ext>
            </p:extLst>
          </p:nvPr>
        </p:nvGraphicFramePr>
        <p:xfrm>
          <a:off x="947990" y="1449442"/>
          <a:ext cx="10076429" cy="25958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460344">
                  <a:extLst>
                    <a:ext uri="{9D8B030D-6E8A-4147-A177-3AD203B41FA5}">
                      <a16:colId xmlns:a16="http://schemas.microsoft.com/office/drawing/2014/main" val="578952244"/>
                    </a:ext>
                  </a:extLst>
                </a:gridCol>
                <a:gridCol w="3316931">
                  <a:extLst>
                    <a:ext uri="{9D8B030D-6E8A-4147-A177-3AD203B41FA5}">
                      <a16:colId xmlns:a16="http://schemas.microsoft.com/office/drawing/2014/main" val="3414224844"/>
                    </a:ext>
                  </a:extLst>
                </a:gridCol>
                <a:gridCol w="4299154">
                  <a:extLst>
                    <a:ext uri="{9D8B030D-6E8A-4147-A177-3AD203B41FA5}">
                      <a16:colId xmlns:a16="http://schemas.microsoft.com/office/drawing/2014/main" val="2334211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Script Flag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641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-seed SEED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Set random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Randomize coordinate, velocity, sequence, selection, etc.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6651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-JOBNAME JOBNAME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 output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Jobname[_type].{log, csv, data,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npz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parquet, etc.}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86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-INTERACTIVE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Pause for user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Zoom in / out figure, set initial guess, etc.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736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-PYTHON {-1,0,1,2}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0: native; 1: compiled; 2: cached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 performance compiled python.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749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cpu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CPU [CPU ...]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number of CPUs [num for one task]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Limit the total resource and max single consumption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9397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-DEBUG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Additional printing and output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Surfaces the issues instead of prioritizing 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08916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CC97128-65D5-F9CE-8A26-7A7EF3F7AD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900205"/>
              </p:ext>
            </p:extLst>
          </p:nvPr>
        </p:nvGraphicFramePr>
        <p:xfrm>
          <a:off x="947992" y="4133528"/>
          <a:ext cx="10076428" cy="21488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452919">
                  <a:extLst>
                    <a:ext uri="{9D8B030D-6E8A-4147-A177-3AD203B41FA5}">
                      <a16:colId xmlns:a16="http://schemas.microsoft.com/office/drawing/2014/main" val="578952244"/>
                    </a:ext>
                  </a:extLst>
                </a:gridCol>
                <a:gridCol w="3331728">
                  <a:extLst>
                    <a:ext uri="{9D8B030D-6E8A-4147-A177-3AD203B41FA5}">
                      <a16:colId xmlns:a16="http://schemas.microsoft.com/office/drawing/2014/main" val="3414224844"/>
                    </a:ext>
                  </a:extLst>
                </a:gridCol>
                <a:gridCol w="4291781">
                  <a:extLst>
                    <a:ext uri="{9D8B030D-6E8A-4147-A177-3AD203B41FA5}">
                      <a16:colId xmlns:a16="http://schemas.microsoft.com/office/drawing/2014/main" val="26242478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Workflow Flag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641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jtype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{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task,aggregator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Task handles calculations and registers files</a:t>
                      </a:r>
                    </a:p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Aggregator collects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High-cost tasks and light-weight aggregators can run either serially or separately.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86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-clean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Clean previous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 on top of previous results or from scratches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736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-screen {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tqdm,progress,job,off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 the serialization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tqdm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parallelization progress, and job details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 batch script silently or with selected printing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749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-DEBUG 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[{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effectLst/>
                        </a:rPr>
                        <a:t>True,False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effectLst/>
                        </a:rPr>
                        <a:t>}]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Additional printing and output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Set or let the sub-jobs set the debug mode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08916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BCC9C4-DC60-1158-2C05-E55902CF670E}"/>
              </a:ext>
            </a:extLst>
          </p:cNvPr>
          <p:cNvSpPr txBox="1"/>
          <p:nvPr/>
        </p:nvSpPr>
        <p:spPr>
          <a:xfrm>
            <a:off x="947990" y="6328788"/>
            <a:ext cx="7978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export SHALLOW=1</a:t>
            </a:r>
            <a:r>
              <a:rPr lang="en-US" sz="1400" dirty="0"/>
              <a:t> increases the performance at the sacrifice of stability. (e.g. shallow copy, unclean build)</a:t>
            </a:r>
          </a:p>
        </p:txBody>
      </p:sp>
    </p:spTree>
    <p:extLst>
      <p:ext uri="{BB962C8B-B14F-4D97-AF65-F5344CB8AC3E}">
        <p14:creationId xmlns:p14="http://schemas.microsoft.com/office/powerpoint/2010/main" val="3199098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7F9F4-F60A-9A40-9F29-975C13FE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8033" cy="1325563"/>
          </a:xfrm>
        </p:spPr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E11C1-C54C-4A47-BD1A-F7710C155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730" y="1378905"/>
            <a:ext cx="6752041" cy="712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/>
              <a:t>1)* </a:t>
            </a:r>
            <a:r>
              <a:rPr lang="en-US" sz="1500" i="1" dirty="0">
                <a:solidFill>
                  <a:schemeClr val="accent2"/>
                </a:solidFill>
              </a:rPr>
              <a:t>bash -c "$(curl 'https://</a:t>
            </a:r>
            <a:r>
              <a:rPr lang="en-US" sz="1500" i="1" dirty="0" err="1">
                <a:solidFill>
                  <a:schemeClr val="accent2"/>
                </a:solidFill>
              </a:rPr>
              <a:t>raw.githubusercontent.com</a:t>
            </a:r>
            <a:r>
              <a:rPr lang="en-US" sz="1500" i="1" dirty="0">
                <a:solidFill>
                  <a:schemeClr val="accent2"/>
                </a:solidFill>
              </a:rPr>
              <a:t>/zhteg4/</a:t>
            </a:r>
            <a:r>
              <a:rPr lang="en-US" sz="1500" i="1" dirty="0" err="1">
                <a:solidFill>
                  <a:schemeClr val="accent2"/>
                </a:solidFill>
              </a:rPr>
              <a:t>nemd</a:t>
            </a:r>
            <a:r>
              <a:rPr lang="en-US" sz="1500" i="1" dirty="0">
                <a:solidFill>
                  <a:schemeClr val="accent2"/>
                </a:solidFill>
              </a:rPr>
              <a:t>/main/setup')"</a:t>
            </a:r>
          </a:p>
          <a:p>
            <a:pPr marL="0" indent="0">
              <a:buNone/>
            </a:pPr>
            <a:r>
              <a:rPr lang="en-US" sz="1500" dirty="0"/>
              <a:t>2) </a:t>
            </a:r>
            <a:r>
              <a:rPr lang="en-US" sz="1500" i="1" dirty="0">
                <a:solidFill>
                  <a:schemeClr val="accent1"/>
                </a:solidFill>
              </a:rPr>
              <a:t>cd ~/git/</a:t>
            </a:r>
            <a:r>
              <a:rPr lang="en-US" sz="1500" i="1" dirty="0" err="1">
                <a:solidFill>
                  <a:schemeClr val="accent1"/>
                </a:solidFill>
              </a:rPr>
              <a:t>nemd</a:t>
            </a:r>
            <a:r>
              <a:rPr lang="en-US" sz="1500" i="1" dirty="0">
                <a:solidFill>
                  <a:schemeClr val="accent1"/>
                </a:solidFill>
              </a:rPr>
              <a:t>; pip3.10 install . –v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36417C-F08D-E647-9D1F-C47814DBC4A6}"/>
              </a:ext>
            </a:extLst>
          </p:cNvPr>
          <p:cNvSpPr/>
          <p:nvPr/>
        </p:nvSpPr>
        <p:spPr>
          <a:xfrm>
            <a:off x="7149772" y="189336"/>
            <a:ext cx="4644498" cy="4401205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# </a:t>
            </a:r>
            <a:r>
              <a:rPr lang="en-US" sz="1400" b="1" dirty="0">
                <a:solidFill>
                  <a:schemeClr val="accent2"/>
                </a:solidFill>
              </a:rPr>
              <a:t>Install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b="1" dirty="0">
                <a:solidFill>
                  <a:schemeClr val="accent2"/>
                </a:solidFill>
              </a:rPr>
              <a:t>Packages</a:t>
            </a:r>
            <a:br>
              <a:rPr lang="en-US" sz="1400" dirty="0"/>
            </a:br>
            <a:r>
              <a:rPr lang="en-US" sz="1400" dirty="0"/>
              <a:t>case $OSTYPE in</a:t>
            </a: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 err="1"/>
              <a:t>darwin</a:t>
            </a:r>
            <a:r>
              <a:rPr lang="en-US" sz="1400" dirty="0"/>
              <a:t>*)</a:t>
            </a:r>
            <a:br>
              <a:rPr lang="en-US" sz="1400" dirty="0"/>
            </a:br>
            <a:r>
              <a:rPr lang="en-US" sz="1400" dirty="0"/>
              <a:t>    brew install </a:t>
            </a:r>
            <a:r>
              <a:rPr lang="en-US" sz="1400" dirty="0" err="1"/>
              <a:t>gh</a:t>
            </a:r>
            <a:r>
              <a:rPr lang="en-US" sz="1400" dirty="0"/>
              <a:t> git vim python@3.10 ;;</a:t>
            </a: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 err="1"/>
              <a:t>linux</a:t>
            </a:r>
            <a:r>
              <a:rPr lang="en-US" sz="1400" dirty="0"/>
              <a:t>*)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/>
              <a:t>sudo</a:t>
            </a:r>
            <a:r>
              <a:rPr lang="en-US" sz="1400" dirty="0"/>
              <a:t> apt-get install -y </a:t>
            </a:r>
            <a:r>
              <a:rPr lang="en-US" sz="1400" dirty="0" err="1"/>
              <a:t>gh</a:t>
            </a:r>
            <a:r>
              <a:rPr lang="en-US" sz="1400" dirty="0"/>
              <a:t> git python3-pip ;;</a:t>
            </a:r>
            <a:br>
              <a:rPr lang="en-US" sz="1400" dirty="0"/>
            </a:br>
            <a:r>
              <a:rPr lang="en-US" sz="1400" dirty="0" err="1"/>
              <a:t>esac</a:t>
            </a:r>
            <a:endParaRPr lang="en-US" sz="1400" dirty="0"/>
          </a:p>
          <a:p>
            <a:endParaRPr lang="en-US" sz="1400" dirty="0">
              <a:solidFill>
                <a:schemeClr val="accent2"/>
              </a:solidFill>
            </a:endParaRPr>
          </a:p>
          <a:p>
            <a:r>
              <a:rPr lang="en-US" sz="1400" dirty="0">
                <a:solidFill>
                  <a:schemeClr val="accent2"/>
                </a:solidFill>
              </a:rPr>
              <a:t># </a:t>
            </a:r>
            <a:r>
              <a:rPr lang="en-US" sz="1400" b="1" dirty="0">
                <a:solidFill>
                  <a:schemeClr val="accent2"/>
                </a:solidFill>
              </a:rPr>
              <a:t>Clone code</a:t>
            </a:r>
          </a:p>
          <a:p>
            <a:r>
              <a:rPr lang="en-US" sz="1400" dirty="0" err="1"/>
              <a:t>gh</a:t>
            </a:r>
            <a:r>
              <a:rPr lang="en-US" sz="1400" dirty="0"/>
              <a:t> auth login --hostname </a:t>
            </a:r>
            <a:r>
              <a:rPr lang="en-US" sz="1400" dirty="0" err="1"/>
              <a:t>GitHub.com</a:t>
            </a:r>
            <a:r>
              <a:rPr lang="en-US" sz="1400" dirty="0"/>
              <a:t> --web</a:t>
            </a:r>
            <a:br>
              <a:rPr lang="en-US" sz="1400" dirty="0"/>
            </a:br>
            <a:r>
              <a:rPr lang="en-US" sz="1400" dirty="0" err="1"/>
              <a:t>gh</a:t>
            </a:r>
            <a:r>
              <a:rPr lang="en-US" sz="1400" dirty="0"/>
              <a:t> auth setup-git</a:t>
            </a:r>
            <a:br>
              <a:rPr lang="en-US" sz="1400" dirty="0"/>
            </a:br>
            <a:r>
              <a:rPr lang="en-US" sz="1400" dirty="0" err="1"/>
              <a:t>gh</a:t>
            </a:r>
            <a:r>
              <a:rPr lang="en-US" sz="1400" dirty="0"/>
              <a:t> repo clone zhteg4pvt/</a:t>
            </a:r>
            <a:r>
              <a:rPr lang="en-US" sz="1400" dirty="0" err="1"/>
              <a:t>nemd</a:t>
            </a:r>
            <a:r>
              <a:rPr lang="en-US" sz="1400" dirty="0"/>
              <a:t> ~/git/</a:t>
            </a:r>
            <a:r>
              <a:rPr lang="en-US" sz="1400" dirty="0" err="1"/>
              <a:t>nemd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>
                <a:solidFill>
                  <a:schemeClr val="accent2"/>
                </a:solidFill>
              </a:rPr>
              <a:t># </a:t>
            </a:r>
            <a:r>
              <a:rPr lang="en-US" sz="1400" b="1" dirty="0">
                <a:solidFill>
                  <a:schemeClr val="accent2"/>
                </a:solidFill>
              </a:rPr>
              <a:t>Install drivers</a:t>
            </a:r>
            <a:br>
              <a:rPr lang="en-US" sz="1400" dirty="0"/>
            </a:br>
            <a:r>
              <a:rPr lang="en-US" sz="1400" dirty="0"/>
              <a:t>(</a:t>
            </a:r>
            <a:r>
              <a:rPr lang="en-US" sz="1400" dirty="0" err="1"/>
              <a:t>lspci</a:t>
            </a:r>
            <a:r>
              <a:rPr lang="en-US" sz="1400" dirty="0"/>
              <a:t> | grep VGA | grep -q -v NVIDIA) &amp;&amp; exit 0</a:t>
            </a:r>
            <a:br>
              <a:rPr lang="en-US" sz="1400" dirty="0"/>
            </a:br>
            <a:r>
              <a:rPr lang="en-US" sz="1400" dirty="0" err="1"/>
              <a:t>sudo</a:t>
            </a:r>
            <a:r>
              <a:rPr lang="en-US" sz="1400" dirty="0"/>
              <a:t> ubuntu-drivers --</a:t>
            </a:r>
            <a:r>
              <a:rPr lang="en-US" sz="1400" dirty="0" err="1"/>
              <a:t>gpgpu</a:t>
            </a:r>
            <a:r>
              <a:rPr lang="en-US" sz="1400" dirty="0"/>
              <a:t> install</a:t>
            </a:r>
            <a:br>
              <a:rPr lang="en-US" sz="1400" dirty="0"/>
            </a:br>
            <a:r>
              <a:rPr lang="en-US" sz="1400" dirty="0" err="1"/>
              <a:t>sudo</a:t>
            </a:r>
            <a:r>
              <a:rPr lang="en-US" sz="1400" dirty="0"/>
              <a:t> apt upgrade -y</a:t>
            </a:r>
            <a:br>
              <a:rPr lang="en-US" sz="1400" dirty="0"/>
            </a:br>
            <a:r>
              <a:rPr lang="en-US" sz="1400" dirty="0"/>
              <a:t>read -p "Driver installed. Reboot? [y/n]? " answer</a:t>
            </a:r>
            <a:br>
              <a:rPr lang="en-US" sz="1400" dirty="0"/>
            </a:br>
            <a:r>
              <a:rPr lang="en-US" sz="1400" dirty="0"/>
              <a:t>case "$answer" in </a:t>
            </a:r>
            <a:r>
              <a:rPr lang="en-US" sz="1400" dirty="0" err="1"/>
              <a:t>Y|y</a:t>
            </a:r>
            <a:r>
              <a:rPr lang="en-US" sz="1400" dirty="0"/>
              <a:t>) echo "rebooting..."; reboot ;; *) ;; </a:t>
            </a:r>
            <a:r>
              <a:rPr lang="en-US" sz="1400" dirty="0" err="1"/>
              <a:t>esac</a:t>
            </a:r>
            <a:br>
              <a:rPr lang="en-US" sz="1400" dirty="0"/>
            </a:br>
            <a:r>
              <a:rPr lang="en-US" sz="1400" dirty="0"/>
              <a:t>echo "no reboot. (GPU driver may not be working)"</a:t>
            </a:r>
            <a:endParaRPr lang="en-US" sz="1400" dirty="0">
              <a:solidFill>
                <a:srgbClr val="BCBEC4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53B322-3889-3F4B-9DE0-DD9058EC2278}"/>
              </a:ext>
            </a:extLst>
          </p:cNvPr>
          <p:cNvSpPr/>
          <p:nvPr/>
        </p:nvSpPr>
        <p:spPr>
          <a:xfrm>
            <a:off x="416261" y="2127923"/>
            <a:ext cx="6561822" cy="2468880"/>
          </a:xfrm>
          <a:prstGeom prst="rect">
            <a:avLst/>
          </a:prstGeom>
          <a:ln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numCol="2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effectLst/>
              </a:rPr>
              <a:t>class Distribution:</a:t>
            </a:r>
          </a:p>
          <a:p>
            <a:endParaRPr lang="en-US" sz="1400" dirty="0">
              <a:solidFill>
                <a:schemeClr val="tx1"/>
              </a:solidFill>
              <a:effectLst/>
            </a:endParaRPr>
          </a:p>
          <a:p>
            <a:r>
              <a:rPr lang="en-US" sz="1400" dirty="0">
                <a:solidFill>
                  <a:schemeClr val="tx1"/>
                </a:solidFill>
                <a:effectLst/>
              </a:rPr>
              <a:t>def run(self):</a:t>
            </a:r>
          </a:p>
          <a:p>
            <a:r>
              <a:rPr lang="en-US" sz="1400" i="1" dirty="0">
                <a:solidFill>
                  <a:schemeClr val="tx1"/>
                </a:solidFill>
              </a:rPr>
              <a:t>    </a:t>
            </a:r>
            <a:r>
              <a:rPr lang="en-US" sz="1400" dirty="0">
                <a:solidFill>
                  <a:schemeClr val="accent1"/>
                </a:solidFill>
              </a:rPr>
              <a:t># Install packages</a:t>
            </a:r>
            <a:br>
              <a:rPr lang="en-US" sz="1400" i="1" dirty="0">
                <a:solidFill>
                  <a:srgbClr val="5F826B"/>
                </a:solidFill>
                <a:effectLst/>
              </a:rPr>
            </a:br>
            <a:r>
              <a:rPr lang="en-US" sz="1400" i="1" dirty="0">
                <a:solidFill>
                  <a:schemeClr val="tx1"/>
                </a:solidFill>
                <a:effectLst/>
              </a:rPr>
              <a:t>    </a:t>
            </a:r>
            <a:r>
              <a:rPr lang="en-US" sz="1400" dirty="0" err="1">
                <a:solidFill>
                  <a:schemeClr val="tx1"/>
                </a:solidFill>
                <a:effectLst/>
              </a:rPr>
              <a:t>self.prereq</a:t>
            </a:r>
            <a:r>
              <a:rPr lang="en-US" sz="1400" dirty="0">
                <a:solidFill>
                  <a:schemeClr val="tx1"/>
                </a:solidFill>
                <a:effectLst/>
              </a:rPr>
              <a:t>()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    # Compile binaries</a:t>
            </a:r>
            <a:br>
              <a:rPr lang="en-US" sz="1400" dirty="0">
                <a:solidFill>
                  <a:schemeClr val="tx1"/>
                </a:solidFill>
                <a:effectLst/>
              </a:rPr>
            </a:br>
            <a:r>
              <a:rPr lang="en-US" sz="1400" dirty="0">
                <a:solidFill>
                  <a:schemeClr val="tx1"/>
                </a:solidFill>
                <a:effectLst/>
              </a:rPr>
              <a:t>    </a:t>
            </a:r>
            <a:r>
              <a:rPr lang="en-US" sz="1400" dirty="0" err="1">
                <a:solidFill>
                  <a:schemeClr val="tx1"/>
                </a:solidFill>
                <a:effectLst/>
              </a:rPr>
              <a:t>self.compile</a:t>
            </a:r>
            <a:r>
              <a:rPr lang="en-US" sz="1400" dirty="0">
                <a:solidFill>
                  <a:schemeClr val="tx1"/>
                </a:solidFill>
                <a:effectLst/>
              </a:rPr>
              <a:t>()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 </a:t>
            </a:r>
            <a:r>
              <a:rPr lang="en-US" sz="1400" dirty="0">
                <a:solidFill>
                  <a:schemeClr val="accent1"/>
                </a:solidFill>
              </a:rPr>
              <a:t># Distribute shell, python, and data</a:t>
            </a:r>
            <a:br>
              <a:rPr lang="en-US" sz="1400" dirty="0">
                <a:solidFill>
                  <a:schemeClr val="tx1"/>
                </a:solidFill>
                <a:effectLst/>
              </a:rPr>
            </a:br>
            <a:r>
              <a:rPr lang="en-US" sz="1400" dirty="0">
                <a:solidFill>
                  <a:schemeClr val="tx1"/>
                </a:solidFill>
                <a:effectLst/>
              </a:rPr>
              <a:t>    </a:t>
            </a:r>
            <a:r>
              <a:rPr lang="en-US" sz="1400" dirty="0" err="1">
                <a:solidFill>
                  <a:schemeClr val="tx1"/>
                </a:solidFill>
                <a:effectLst/>
              </a:rPr>
              <a:t>self.setup</a:t>
            </a:r>
            <a:r>
              <a:rPr lang="en-US" sz="1400" dirty="0">
                <a:solidFill>
                  <a:schemeClr val="tx1"/>
                </a:solidFill>
                <a:effectLst/>
              </a:rPr>
              <a:t>()</a:t>
            </a:r>
          </a:p>
          <a:p>
            <a:endParaRPr lang="en-US" sz="1400" dirty="0">
              <a:solidFill>
                <a:schemeClr val="tx1"/>
              </a:solidFill>
              <a:effectLst/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def </a:t>
            </a:r>
            <a:r>
              <a:rPr lang="en-US" sz="1200" dirty="0" err="1">
                <a:solidFill>
                  <a:schemeClr val="tx1"/>
                </a:solidFill>
              </a:rPr>
              <a:t>prereq</a:t>
            </a:r>
            <a:r>
              <a:rPr lang="en-US" sz="1200" dirty="0">
                <a:solidFill>
                  <a:schemeClr val="tx1"/>
                </a:solidFill>
              </a:rPr>
              <a:t>(self):</a:t>
            </a:r>
            <a:br>
              <a:rPr lang="en-US" sz="1200" i="1" dirty="0">
                <a:solidFill>
                  <a:schemeClr val="tx1"/>
                </a:solidFill>
                <a:effectLst/>
              </a:rPr>
            </a:br>
            <a:r>
              <a:rPr lang="en-US" sz="1200" i="1" dirty="0">
                <a:solidFill>
                  <a:schemeClr val="tx1"/>
                </a:solidFill>
                <a:effectLst/>
              </a:rPr>
              <a:t>    </a:t>
            </a:r>
            <a:r>
              <a:rPr lang="en-US" sz="1200" dirty="0" err="1">
                <a:solidFill>
                  <a:schemeClr val="tx1"/>
                </a:solidFill>
                <a:effectLst/>
              </a:rPr>
              <a:t>subprocess</a:t>
            </a:r>
            <a:r>
              <a:rPr lang="en-US" sz="1200" dirty="0" err="1">
                <a:solidFill>
                  <a:schemeClr val="tx1"/>
                </a:solidFill>
              </a:rPr>
              <a:t>.run</a:t>
            </a:r>
            <a:r>
              <a:rPr lang="en-US" sz="1200" dirty="0">
                <a:solidFill>
                  <a:schemeClr val="tx1"/>
                </a:solidFill>
              </a:rPr>
              <a:t>('brew install –q </a:t>
            </a:r>
            <a:r>
              <a:rPr lang="en-US" sz="1200" dirty="0" err="1">
                <a:solidFill>
                  <a:schemeClr val="tx1"/>
                </a:solidFill>
              </a:rPr>
              <a:t>gcc</a:t>
            </a:r>
            <a:r>
              <a:rPr lang="en-US" sz="1200" dirty="0">
                <a:solidFill>
                  <a:schemeClr val="tx1"/>
                </a:solidFill>
              </a:rPr>
              <a:t>', shell=True</a:t>
            </a:r>
            <a:r>
              <a:rPr lang="en-US" sz="1200" dirty="0">
                <a:solidFill>
                  <a:schemeClr val="tx1"/>
                </a:solidFill>
                <a:effectLst/>
              </a:rPr>
              <a:t>)</a:t>
            </a:r>
          </a:p>
          <a:p>
            <a:endParaRPr lang="en-US" sz="1200" dirty="0">
              <a:solidFill>
                <a:schemeClr val="tx1"/>
              </a:solidFill>
              <a:effectLst/>
            </a:endParaRPr>
          </a:p>
          <a:p>
            <a:r>
              <a:rPr lang="en-US" sz="1200" dirty="0">
                <a:solidFill>
                  <a:schemeClr val="tx1"/>
                </a:solidFill>
                <a:effectLst/>
              </a:rPr>
              <a:t>def compile(self):</a:t>
            </a:r>
            <a:br>
              <a:rPr lang="en-US" sz="1200" i="1" dirty="0">
                <a:solidFill>
                  <a:schemeClr val="tx1"/>
                </a:solidFill>
                <a:effectLst/>
              </a:rPr>
            </a:br>
            <a:r>
              <a:rPr lang="en-US" sz="1200" i="1" dirty="0">
                <a:solidFill>
                  <a:schemeClr val="tx1"/>
                </a:solidFill>
                <a:effectLst/>
              </a:rPr>
              <a:t>    </a:t>
            </a:r>
            <a:r>
              <a:rPr lang="en-US" sz="1200" dirty="0" err="1">
                <a:solidFill>
                  <a:schemeClr val="tx1"/>
                </a:solidFill>
                <a:effectLst/>
              </a:rPr>
              <a:t>subprocess.run</a:t>
            </a:r>
            <a:r>
              <a:rPr lang="en-US" sz="1200" dirty="0">
                <a:solidFill>
                  <a:schemeClr val="tx1"/>
                </a:solidFill>
                <a:effectLst/>
              </a:rPr>
              <a:t>('bash </a:t>
            </a:r>
            <a:r>
              <a:rPr lang="en-US" sz="1200" dirty="0" err="1">
                <a:solidFill>
                  <a:schemeClr val="tx1"/>
                </a:solidFill>
                <a:effectLst/>
              </a:rPr>
              <a:t>install.sh</a:t>
            </a:r>
            <a:r>
              <a:rPr lang="en-US" sz="1200" dirty="0">
                <a:solidFill>
                  <a:schemeClr val="tx1"/>
                </a:solidFill>
                <a:effectLst/>
              </a:rPr>
              <a:t>', shell=True)</a:t>
            </a:r>
          </a:p>
          <a:p>
            <a:endParaRPr lang="en-US" sz="1200" dirty="0">
              <a:solidFill>
                <a:schemeClr val="tx1"/>
              </a:solidFill>
              <a:effectLst/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def </a:t>
            </a:r>
            <a:r>
              <a:rPr lang="en-US" sz="1200" dirty="0">
                <a:solidFill>
                  <a:schemeClr val="tx1"/>
                </a:solidFill>
                <a:effectLst/>
              </a:rPr>
              <a:t>setup(self):</a:t>
            </a:r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    </a:t>
            </a:r>
            <a:r>
              <a:rPr lang="en-US" sz="1200" dirty="0" err="1">
                <a:solidFill>
                  <a:schemeClr val="tx1"/>
                </a:solidFill>
              </a:rPr>
              <a:t>setuptools.setup</a:t>
            </a:r>
            <a:r>
              <a:rPr lang="en-US" sz="1200" dirty="0">
                <a:solidFill>
                  <a:schemeClr val="tx1"/>
                </a:solidFill>
              </a:rPr>
              <a:t>(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 packages=[</a:t>
            </a:r>
            <a:r>
              <a:rPr lang="en-US" sz="1200" dirty="0" err="1">
                <a:solidFill>
                  <a:schemeClr val="tx1"/>
                </a:solidFill>
              </a:rPr>
              <a:t>nemd</a:t>
            </a:r>
            <a:r>
              <a:rPr lang="en-US" sz="1200" dirty="0">
                <a:solidFill>
                  <a:schemeClr val="tx1"/>
                </a:solidFill>
              </a:rPr>
              <a:t>, alamode],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      </a:t>
            </a:r>
            <a:r>
              <a:rPr lang="en-US" sz="1200" dirty="0" err="1">
                <a:solidFill>
                  <a:schemeClr val="tx1"/>
                </a:solidFill>
              </a:rPr>
              <a:t>package_dir</a:t>
            </a:r>
            <a:r>
              <a:rPr lang="en-US" sz="1200" dirty="0">
                <a:solidFill>
                  <a:schemeClr val="tx1"/>
                </a:solidFill>
              </a:rPr>
              <a:t>=[module/</a:t>
            </a:r>
            <a:r>
              <a:rPr lang="en-US" sz="1200" dirty="0" err="1">
                <a:solidFill>
                  <a:schemeClr val="tx1"/>
                </a:solidFill>
              </a:rPr>
              <a:t>nemd</a:t>
            </a:r>
            <a:r>
              <a:rPr lang="en-US" sz="1200" dirty="0">
                <a:solidFill>
                  <a:schemeClr val="tx1"/>
                </a:solidFill>
              </a:rPr>
              <a:t>],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      </a:t>
            </a:r>
            <a:r>
              <a:rPr lang="en-US" sz="1200" dirty="0" err="1">
                <a:solidFill>
                  <a:schemeClr val="tx1"/>
                </a:solidFill>
              </a:rPr>
              <a:t>package_data</a:t>
            </a:r>
            <a:r>
              <a:rPr lang="en-US" sz="1200" dirty="0">
                <a:solidFill>
                  <a:schemeClr val="tx1"/>
                </a:solidFill>
              </a:rPr>
              <a:t>={</a:t>
            </a:r>
            <a:r>
              <a:rPr lang="en-US" sz="1200" dirty="0" err="1">
                <a:solidFill>
                  <a:schemeClr val="tx1"/>
                </a:solidFill>
              </a:rPr>
              <a:t>lammps</a:t>
            </a:r>
            <a:r>
              <a:rPr lang="en-US" sz="1200" dirty="0">
                <a:solidFill>
                  <a:schemeClr val="tx1"/>
                </a:solidFill>
              </a:rPr>
              <a:t>: [build/</a:t>
            </a:r>
            <a:r>
              <a:rPr lang="en-US" sz="1200" dirty="0" err="1">
                <a:solidFill>
                  <a:schemeClr val="tx1"/>
                </a:solidFill>
              </a:rPr>
              <a:t>lmp</a:t>
            </a:r>
            <a:r>
              <a:rPr lang="en-US" sz="1200" dirty="0">
                <a:solidFill>
                  <a:schemeClr val="tx1"/>
                </a:solidFill>
              </a:rPr>
              <a:t>]},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      scripts= =[</a:t>
            </a:r>
            <a:r>
              <a:rPr lang="en-US" sz="1200" dirty="0" err="1">
                <a:solidFill>
                  <a:schemeClr val="tx1"/>
                </a:solidFill>
              </a:rPr>
              <a:t>sh</a:t>
            </a:r>
            <a:r>
              <a:rPr lang="en-US" sz="1200" dirty="0">
                <a:solidFill>
                  <a:schemeClr val="tx1"/>
                </a:solidFill>
              </a:rPr>
              <a:t>/</a:t>
            </a:r>
            <a:r>
              <a:rPr lang="en-US" sz="1200" dirty="0" err="1">
                <a:solidFill>
                  <a:schemeClr val="tx1"/>
                </a:solidFill>
              </a:rPr>
              <a:t>nemd_run</a:t>
            </a:r>
            <a:r>
              <a:rPr lang="en-US" sz="1200" dirty="0">
                <a:solidFill>
                  <a:schemeClr val="tx1"/>
                </a:solidFill>
              </a:rPr>
              <a:t>])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A8A657-B335-F14F-80CB-EF10C0256C14}"/>
              </a:ext>
            </a:extLst>
          </p:cNvPr>
          <p:cNvSpPr/>
          <p:nvPr/>
        </p:nvSpPr>
        <p:spPr>
          <a:xfrm>
            <a:off x="10772067" y="189336"/>
            <a:ext cx="1022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sh</a:t>
            </a:r>
            <a:r>
              <a:rPr lang="en-US" dirty="0">
                <a:solidFill>
                  <a:schemeClr val="accent2"/>
                </a:solidFill>
              </a:rPr>
              <a:t>/setup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C220BB-ED5F-EB4B-9A8F-0EFF0F76D462}"/>
              </a:ext>
            </a:extLst>
          </p:cNvPr>
          <p:cNvSpPr/>
          <p:nvPr/>
        </p:nvSpPr>
        <p:spPr>
          <a:xfrm>
            <a:off x="5970243" y="4221209"/>
            <a:ext cx="1007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setup.py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67D5D4F-D237-7B43-FF06-8B534EC30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24877"/>
              </p:ext>
            </p:extLst>
          </p:nvPr>
        </p:nvGraphicFramePr>
        <p:xfrm>
          <a:off x="416261" y="4764878"/>
          <a:ext cx="11378010" cy="155762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367957">
                  <a:extLst>
                    <a:ext uri="{9D8B030D-6E8A-4147-A177-3AD203B41FA5}">
                      <a16:colId xmlns:a16="http://schemas.microsoft.com/office/drawing/2014/main" val="2763857822"/>
                    </a:ext>
                  </a:extLst>
                </a:gridCol>
                <a:gridCol w="1782816">
                  <a:extLst>
                    <a:ext uri="{9D8B030D-6E8A-4147-A177-3AD203B41FA5}">
                      <a16:colId xmlns:a16="http://schemas.microsoft.com/office/drawing/2014/main" val="2887983121"/>
                    </a:ext>
                  </a:extLst>
                </a:gridCol>
                <a:gridCol w="1886724">
                  <a:extLst>
                    <a:ext uri="{9D8B030D-6E8A-4147-A177-3AD203B41FA5}">
                      <a16:colId xmlns:a16="http://schemas.microsoft.com/office/drawing/2014/main" val="2591759842"/>
                    </a:ext>
                  </a:extLst>
                </a:gridCol>
                <a:gridCol w="1739433">
                  <a:extLst>
                    <a:ext uri="{9D8B030D-6E8A-4147-A177-3AD203B41FA5}">
                      <a16:colId xmlns:a16="http://schemas.microsoft.com/office/drawing/2014/main" val="559988772"/>
                    </a:ext>
                  </a:extLst>
                </a:gridCol>
                <a:gridCol w="1350218">
                  <a:extLst>
                    <a:ext uri="{9D8B030D-6E8A-4147-A177-3AD203B41FA5}">
                      <a16:colId xmlns:a16="http://schemas.microsoft.com/office/drawing/2014/main" val="1438456063"/>
                    </a:ext>
                  </a:extLst>
                </a:gridCol>
                <a:gridCol w="1195805">
                  <a:extLst>
                    <a:ext uri="{9D8B030D-6E8A-4147-A177-3AD203B41FA5}">
                      <a16:colId xmlns:a16="http://schemas.microsoft.com/office/drawing/2014/main" val="2787923875"/>
                    </a:ext>
                  </a:extLst>
                </a:gridCol>
                <a:gridCol w="1002979">
                  <a:extLst>
                    <a:ext uri="{9D8B030D-6E8A-4147-A177-3AD203B41FA5}">
                      <a16:colId xmlns:a16="http://schemas.microsoft.com/office/drawing/2014/main" val="2670914110"/>
                    </a:ext>
                  </a:extLst>
                </a:gridCol>
                <a:gridCol w="1052078">
                  <a:extLst>
                    <a:ext uri="{9D8B030D-6E8A-4147-A177-3AD203B41FA5}">
                      <a16:colId xmlns:a16="http://schemas.microsoft.com/office/drawing/2014/main" val="3057274228"/>
                    </a:ext>
                  </a:extLst>
                </a:gridCol>
              </a:tblGrid>
              <a:tr h="3309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Graphic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Memory (GB)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/>
                          </a:solidFill>
                          <a:effectLst/>
                        </a:rPr>
                        <a:t>setup (min)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</a:rPr>
                        <a:t> </a:t>
                      </a:r>
                      <a:r>
                        <a:rPr lang="en-US" sz="1400" b="1" kern="1200" dirty="0">
                          <a:solidFill>
                            <a:schemeClr val="accent1"/>
                          </a:solidFill>
                          <a:effectLst/>
                        </a:rPr>
                        <a:t>pip (min)</a:t>
                      </a:r>
                      <a:endParaRPr lang="en-US" sz="1400" b="1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</a:rPr>
                        <a:t>test (min)</a:t>
                      </a:r>
                      <a:endParaRPr lang="en-US" sz="1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638683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Mac Mini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</a:rPr>
                        <a:t>Sonoma 14.6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Apple M1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Apple M1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8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3.94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</a:rPr>
                        <a:t>5.11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0.77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1084939"/>
                  </a:ext>
                </a:extLst>
              </a:tr>
              <a:tr h="564740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Lenovo Y710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Ubuntu 22.04.5 LTS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Intel® Core™ i7-6700 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GeForce GTX 1080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16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6.15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20.27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0.77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9585665"/>
                  </a:ext>
                </a:extLst>
              </a:tr>
              <a:tr h="330960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MacBook Pro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</a:rPr>
                        <a:t>Sequoia 15.2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Intel Core i5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Intel Iris Plus 645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</a:rPr>
                        <a:t>16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dk1"/>
                          </a:solidFill>
                          <a:effectLst/>
                        </a:rPr>
                        <a:t>6.67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10.25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</a:rPr>
                        <a:t>1.22</a:t>
                      </a:r>
                      <a:endParaRPr lang="en-US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225767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8B83A-C0C3-3D60-F99A-63ADB307B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28832D-2287-F4AC-CF85-B0B344177870}"/>
              </a:ext>
            </a:extLst>
          </p:cNvPr>
          <p:cNvSpPr txBox="1"/>
          <p:nvPr/>
        </p:nvSpPr>
        <p:spPr>
          <a:xfrm>
            <a:off x="416261" y="6349846"/>
            <a:ext cx="8074381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500" dirty="0">
                <a:effectLst/>
              </a:rPr>
              <a:t>* Ubuntu: </a:t>
            </a:r>
            <a:r>
              <a:rPr lang="en-US" sz="1500" i="1" dirty="0">
                <a:solidFill>
                  <a:schemeClr val="accent2"/>
                </a:solidFill>
                <a:effectLst/>
              </a:rPr>
              <a:t>bash &lt;(</a:t>
            </a:r>
            <a:r>
              <a:rPr lang="en-US" sz="1500" i="1" dirty="0" err="1">
                <a:solidFill>
                  <a:schemeClr val="accent2"/>
                </a:solidFill>
                <a:effectLst/>
              </a:rPr>
              <a:t>wget</a:t>
            </a:r>
            <a:r>
              <a:rPr lang="en-US" sz="1500" i="1" dirty="0">
                <a:solidFill>
                  <a:schemeClr val="accent2"/>
                </a:solidFill>
                <a:effectLst/>
              </a:rPr>
              <a:t> -</a:t>
            </a:r>
            <a:r>
              <a:rPr lang="en-US" sz="1500" i="1" dirty="0" err="1">
                <a:solidFill>
                  <a:schemeClr val="accent2"/>
                </a:solidFill>
                <a:effectLst/>
              </a:rPr>
              <a:t>qO</a:t>
            </a:r>
            <a:r>
              <a:rPr lang="en-US" sz="1500" i="1" dirty="0">
                <a:solidFill>
                  <a:schemeClr val="accent2"/>
                </a:solidFill>
                <a:effectLst/>
              </a:rPr>
              <a:t>- https://</a:t>
            </a:r>
            <a:r>
              <a:rPr lang="en-US" sz="1500" i="1" dirty="0" err="1">
                <a:solidFill>
                  <a:schemeClr val="accent2"/>
                </a:solidFill>
                <a:effectLst/>
              </a:rPr>
              <a:t>raw.githubusercontent.com</a:t>
            </a:r>
            <a:r>
              <a:rPr lang="en-US" sz="1500" i="1" dirty="0">
                <a:solidFill>
                  <a:schemeClr val="accent2"/>
                </a:solidFill>
                <a:effectLst/>
              </a:rPr>
              <a:t>/zhteg4/</a:t>
            </a:r>
            <a:r>
              <a:rPr lang="en-US" sz="1500" i="1" dirty="0" err="1">
                <a:solidFill>
                  <a:schemeClr val="accent2"/>
                </a:solidFill>
                <a:effectLst/>
              </a:rPr>
              <a:t>nemd</a:t>
            </a:r>
            <a:r>
              <a:rPr lang="en-US" sz="1500" i="1" dirty="0">
                <a:solidFill>
                  <a:schemeClr val="accent2"/>
                </a:solidFill>
                <a:effectLst/>
              </a:rPr>
              <a:t>/main/setup)</a:t>
            </a:r>
            <a:endParaRPr lang="en-US" sz="1500" i="1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E72D66-DA66-8C86-7389-06DDFABFFC57}"/>
              </a:ext>
            </a:extLst>
          </p:cNvPr>
          <p:cNvSpPr txBox="1"/>
          <p:nvPr/>
        </p:nvSpPr>
        <p:spPr>
          <a:xfrm>
            <a:off x="8912514" y="6346067"/>
            <a:ext cx="157941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500" i="1" dirty="0"/>
              <a:t>after factory reset</a:t>
            </a:r>
          </a:p>
        </p:txBody>
      </p:sp>
    </p:spTree>
    <p:extLst>
      <p:ext uri="{BB962C8B-B14F-4D97-AF65-F5344CB8AC3E}">
        <p14:creationId xmlns:p14="http://schemas.microsoft.com/office/powerpoint/2010/main" val="2702753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6F0F3-2CAE-174E-A141-B83E10C0D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96DA-3023-5D45-B407-2EEA49AF3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9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Before reading more literatures on force field development: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400" dirty="0"/>
              <a:t>Structure Generation: supported structures</a:t>
            </a:r>
          </a:p>
          <a:p>
            <a:r>
              <a:rPr lang="en-US" sz="2400" dirty="0"/>
              <a:t>DFT Calculation: accuracy vs cost</a:t>
            </a:r>
          </a:p>
          <a:p>
            <a:r>
              <a:rPr lang="en-US" sz="2400" dirty="0"/>
              <a:t>Force Constant Fit: Energy + Formula </a:t>
            </a:r>
            <a:r>
              <a:rPr lang="en-US" sz="2400" dirty="0">
                <a:sym typeface="Wingdings" pitchFamily="2" charset="2"/>
              </a:rPr>
              <a:t></a:t>
            </a:r>
            <a:r>
              <a:rPr lang="en-US" sz="2400" dirty="0"/>
              <a:t> Parameters</a:t>
            </a:r>
          </a:p>
          <a:p>
            <a:r>
              <a:rPr lang="en-US" sz="2400" dirty="0" err="1"/>
              <a:t>Typer</a:t>
            </a:r>
            <a:r>
              <a:rPr lang="en-US" sz="2400" dirty="0"/>
              <a:t>: Type the atoms by matches, bonding, and neighbors</a:t>
            </a:r>
          </a:p>
          <a:p>
            <a:r>
              <a:rPr lang="en-US" sz="2400" dirty="0"/>
              <a:t>Assignment: assign parameters based on the types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sz="1500" dirty="0"/>
              <a:t>https://</a:t>
            </a:r>
            <a:r>
              <a:rPr lang="en-US" sz="1500" dirty="0" err="1"/>
              <a:t>mattermodeling.stackexchange.com</a:t>
            </a:r>
            <a:r>
              <a:rPr lang="en-US" sz="1500" dirty="0"/>
              <a:t>/questions/8932/what-are-some-open-source-codes-that-can-generate-potentials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2191C-5B22-9DD7-8FD0-F269496A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181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D2B1B2-4396-513B-10FF-3C1E6D7763A1}"/>
              </a:ext>
            </a:extLst>
          </p:cNvPr>
          <p:cNvSpPr txBox="1"/>
          <p:nvPr/>
        </p:nvSpPr>
        <p:spPr>
          <a:xfrm>
            <a:off x="478418" y="731520"/>
            <a:ext cx="11430000" cy="5669280"/>
          </a:xfrm>
          <a:prstGeom prst="rect">
            <a:avLst/>
          </a:prstGeom>
          <a:noFill/>
        </p:spPr>
        <p:txBody>
          <a:bodyPr wrap="square" numCol="3">
            <a:spAutoFit/>
          </a:bodyPr>
          <a:lstStyle/>
          <a:p>
            <a:endParaRPr lang="en-US" sz="1300" dirty="0">
              <a:solidFill>
                <a:srgbClr val="CF8E6D"/>
              </a:solidFill>
              <a:effectLst/>
            </a:endParaRPr>
          </a:p>
          <a:p>
            <a:endParaRPr lang="en-US" sz="1300" dirty="0">
              <a:solidFill>
                <a:srgbClr val="CF8E6D"/>
              </a:solidFill>
            </a:endParaRPr>
          </a:p>
          <a:p>
            <a:endParaRPr lang="en-US" sz="1300" dirty="0">
              <a:solidFill>
                <a:srgbClr val="CF8E6D"/>
              </a:solidFill>
              <a:effectLst/>
            </a:endParaRPr>
          </a:p>
          <a:p>
            <a:endParaRPr lang="en-US" sz="1300" dirty="0">
              <a:solidFill>
                <a:srgbClr val="CF8E6D"/>
              </a:solidFill>
            </a:endParaRPr>
          </a:p>
          <a:p>
            <a:endParaRPr lang="en-US" sz="1300" dirty="0">
              <a:solidFill>
                <a:srgbClr val="CF8E6D"/>
              </a:solidFill>
              <a:effectLst/>
            </a:endParaRPr>
          </a:p>
          <a:p>
            <a:endParaRPr lang="en-US" sz="1300" dirty="0">
              <a:solidFill>
                <a:srgbClr val="CF8E6D"/>
              </a:solidFill>
              <a:effectLst/>
            </a:endParaRPr>
          </a:p>
          <a:p>
            <a:endParaRPr lang="en-US" sz="1300" dirty="0">
              <a:solidFill>
                <a:srgbClr val="CF8E6D"/>
              </a:solidFill>
              <a:effectLst/>
            </a:endParaRPr>
          </a:p>
          <a:p>
            <a:endParaRPr lang="en-US" sz="1300" dirty="0">
              <a:solidFill>
                <a:srgbClr val="CF8E6D"/>
              </a:solidFill>
            </a:endParaRPr>
          </a:p>
          <a:p>
            <a:r>
              <a:rPr lang="en-US" sz="1300" dirty="0">
                <a:effectLst/>
              </a:rPr>
              <a:t>class Darwin: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macOS installer.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"""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dirty="0">
                <a:solidFill>
                  <a:srgbClr val="00B0F0"/>
                </a:solidFill>
                <a:effectLst/>
              </a:rPr>
              <a:t>def </a:t>
            </a:r>
            <a:r>
              <a:rPr lang="en-US" sz="1300" dirty="0" err="1">
                <a:solidFill>
                  <a:srgbClr val="00B0F0"/>
                </a:solidFill>
                <a:effectLst/>
              </a:rPr>
              <a:t>prereq</a:t>
            </a:r>
            <a:r>
              <a:rPr lang="en-US" sz="1300" dirty="0">
                <a:effectLst/>
              </a:rPr>
              <a:t>(self, *pkgs):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Install the packages required by compilation.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effectLst/>
              </a:rPr>
              <a:t>        </a:t>
            </a:r>
            <a:r>
              <a:rPr lang="en-US" sz="1300" dirty="0">
                <a:effectLst/>
              </a:rPr>
              <a:t>if not </a:t>
            </a:r>
            <a:r>
              <a:rPr lang="en-US" sz="1300" dirty="0" err="1">
                <a:effectLst/>
              </a:rPr>
              <a:t>self.lmp_exe</a:t>
            </a:r>
            <a:r>
              <a:rPr lang="en-US" sz="1300" dirty="0">
                <a:effectLst/>
              </a:rPr>
              <a:t>: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    pkgs += </a:t>
            </a:r>
            <a:r>
              <a:rPr lang="en-US" sz="1300" dirty="0" err="1">
                <a:effectLst/>
              </a:rPr>
              <a:t>self.LMP_PKGS</a:t>
            </a:r>
            <a:br>
              <a:rPr lang="en-US" sz="1300" dirty="0">
                <a:effectLst/>
              </a:rPr>
            </a:br>
            <a:r>
              <a:rPr lang="en-US" sz="1300" i="1" dirty="0">
                <a:effectLst/>
              </a:rPr>
              <a:t>        </a:t>
            </a:r>
            <a:r>
              <a:rPr lang="en-US" sz="1300" dirty="0" err="1">
                <a:effectLst/>
              </a:rPr>
              <a:t>cmd</a:t>
            </a:r>
            <a:r>
              <a:rPr lang="en-US" sz="1300" dirty="0">
                <a:effectLst/>
              </a:rPr>
              <a:t> = ' '.join(</a:t>
            </a:r>
            <a:r>
              <a:rPr lang="en-US" sz="1300" dirty="0" err="1">
                <a:effectLst/>
              </a:rPr>
              <a:t>self.INSTALL</a:t>
            </a:r>
            <a:r>
              <a:rPr lang="en-US" sz="1300" dirty="0">
                <a:effectLst/>
              </a:rPr>
              <a:t> + pkgs)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</a:t>
            </a:r>
            <a:r>
              <a:rPr lang="en-US" sz="1300" dirty="0" err="1">
                <a:effectLst/>
              </a:rPr>
              <a:t>subprocess.run</a:t>
            </a:r>
            <a:r>
              <a:rPr lang="en-US" sz="1300" dirty="0">
                <a:effectLst/>
              </a:rPr>
              <a:t>(</a:t>
            </a:r>
            <a:r>
              <a:rPr lang="en-US" sz="1300" dirty="0" err="1">
                <a:effectLst/>
              </a:rPr>
              <a:t>f"echo</a:t>
            </a:r>
            <a:r>
              <a:rPr lang="en-US" sz="1300" dirty="0">
                <a:effectLst/>
              </a:rPr>
              <a:t> {</a:t>
            </a:r>
            <a:r>
              <a:rPr lang="en-US" sz="1300" dirty="0" err="1">
                <a:effectLst/>
              </a:rPr>
              <a:t>cmd</a:t>
            </a:r>
            <a:r>
              <a:rPr lang="en-US" sz="1300" dirty="0">
                <a:effectLst/>
              </a:rPr>
              <a:t>}; {</a:t>
            </a:r>
            <a:r>
              <a:rPr lang="en-US" sz="1300" dirty="0" err="1">
                <a:effectLst/>
              </a:rPr>
              <a:t>cmd</a:t>
            </a:r>
            <a:r>
              <a:rPr lang="en-US" sz="1300" dirty="0">
                <a:effectLst/>
              </a:rPr>
              <a:t>}", shell=True)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dirty="0">
                <a:solidFill>
                  <a:srgbClr val="00B0F0"/>
                </a:solidFill>
                <a:effectLst/>
              </a:rPr>
              <a:t>def compile</a:t>
            </a:r>
            <a:r>
              <a:rPr lang="en-US" sz="1300" dirty="0">
                <a:effectLst/>
              </a:rPr>
              <a:t>(self):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Compile the binaries.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"""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</a:t>
            </a:r>
            <a:r>
              <a:rPr lang="en-US" sz="1300" dirty="0" err="1">
                <a:effectLst/>
              </a:rPr>
              <a:t>subprocess.run</a:t>
            </a:r>
            <a:r>
              <a:rPr lang="en-US" sz="1300" dirty="0">
                <a:effectLst/>
              </a:rPr>
              <a:t>('bash </a:t>
            </a:r>
            <a:r>
              <a:rPr lang="en-US" sz="1300" dirty="0" err="1">
                <a:effectLst/>
              </a:rPr>
              <a:t>install.sh</a:t>
            </a:r>
            <a:r>
              <a:rPr lang="en-US" sz="1300" dirty="0">
                <a:effectLst/>
              </a:rPr>
              <a:t>', shell=True)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r>
              <a:rPr lang="en-US" sz="1300" dirty="0">
                <a:effectLst/>
              </a:rPr>
              <a:t>class Linux(Darwin):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Linux installer.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"""</a:t>
            </a:r>
            <a:br>
              <a:rPr lang="en-US" sz="1300" dirty="0">
                <a:solidFill>
                  <a:srgbClr val="6AAB73"/>
                </a:solidFill>
                <a:effectLst/>
              </a:rPr>
            </a:br>
            <a:br>
              <a:rPr lang="en-US" sz="1300" dirty="0">
                <a:solidFill>
                  <a:srgbClr val="6AAB73"/>
                </a:solidFill>
                <a:effectLst/>
              </a:rPr>
            </a:br>
            <a:r>
              <a:rPr lang="en-US" sz="1300" dirty="0">
                <a:solidFill>
                  <a:srgbClr val="6AAB73"/>
                </a:solidFill>
                <a:effectLst/>
              </a:rPr>
              <a:t>    </a:t>
            </a:r>
            <a:r>
              <a:rPr lang="en-US" sz="1300" dirty="0">
                <a:solidFill>
                  <a:srgbClr val="00B0F0"/>
                </a:solidFill>
                <a:effectLst/>
              </a:rPr>
              <a:t>def </a:t>
            </a:r>
            <a:r>
              <a:rPr lang="en-US" sz="1300" dirty="0" err="1">
                <a:solidFill>
                  <a:srgbClr val="00B0F0"/>
                </a:solidFill>
                <a:effectLst/>
              </a:rPr>
              <a:t>prereq</a:t>
            </a:r>
            <a:r>
              <a:rPr lang="en-US" sz="1300" dirty="0">
                <a:effectLst/>
              </a:rPr>
              <a:t>(self, *pkgs):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Customize the prerequisites for Linux machine.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effectLst/>
              </a:rPr>
              <a:t>        </a:t>
            </a:r>
            <a:r>
              <a:rPr lang="en-US" sz="1300" dirty="0">
                <a:effectLst/>
              </a:rPr>
              <a:t>info = </a:t>
            </a:r>
            <a:r>
              <a:rPr lang="en-US" sz="1300" dirty="0" err="1">
                <a:effectLst/>
              </a:rPr>
              <a:t>subprocess.run</a:t>
            </a:r>
            <a:r>
              <a:rPr lang="en-US" sz="1300" dirty="0">
                <a:effectLst/>
              </a:rPr>
              <a:t>('</a:t>
            </a:r>
            <a:r>
              <a:rPr lang="en-US" sz="1300" dirty="0" err="1">
                <a:effectLst/>
              </a:rPr>
              <a:t>nvidia-smi</a:t>
            </a:r>
            <a:r>
              <a:rPr lang="en-US" sz="1300" dirty="0">
                <a:effectLst/>
              </a:rPr>
              <a:t> | grep NVIDIA')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if not </a:t>
            </a:r>
            <a:r>
              <a:rPr lang="en-US" sz="1300" dirty="0" err="1">
                <a:effectLst/>
              </a:rPr>
              <a:t>info.returncode</a:t>
            </a:r>
            <a:r>
              <a:rPr lang="en-US" sz="1300" dirty="0">
                <a:effectLst/>
              </a:rPr>
              <a:t>: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    pkgs += ('</a:t>
            </a:r>
            <a:r>
              <a:rPr lang="en-US" sz="1300" dirty="0" err="1">
                <a:effectLst/>
              </a:rPr>
              <a:t>nvidia</a:t>
            </a:r>
            <a:r>
              <a:rPr lang="en-US" sz="1300" dirty="0">
                <a:effectLst/>
              </a:rPr>
              <a:t>-</a:t>
            </a:r>
            <a:r>
              <a:rPr lang="en-US" sz="1300" dirty="0" err="1">
                <a:effectLst/>
              </a:rPr>
              <a:t>cuda</a:t>
            </a:r>
            <a:r>
              <a:rPr lang="en-US" sz="1300" dirty="0">
                <a:effectLst/>
              </a:rPr>
              <a:t>-toolkit’, )</a:t>
            </a:r>
            <a:br>
              <a:rPr lang="en-US" sz="1300" dirty="0">
                <a:effectLst/>
              </a:rPr>
            </a:br>
            <a:r>
              <a:rPr lang="en-US" sz="1300" dirty="0">
                <a:effectLst/>
              </a:rPr>
              <a:t>        super().</a:t>
            </a:r>
            <a:r>
              <a:rPr lang="en-US" sz="1300" dirty="0" err="1">
                <a:effectLst/>
              </a:rPr>
              <a:t>prereq</a:t>
            </a:r>
            <a:r>
              <a:rPr lang="en-US" sz="1300" dirty="0">
                <a:effectLst/>
              </a:rPr>
              <a:t>(*pkgs)</a:t>
            </a:r>
            <a:endParaRPr lang="en-US" sz="1300" dirty="0"/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endParaRPr lang="en-US" sz="1300" dirty="0">
              <a:solidFill>
                <a:srgbClr val="BCBEC4"/>
              </a:solidFill>
              <a:effectLst/>
            </a:endParaRPr>
          </a:p>
          <a:p>
            <a:endParaRPr lang="en-US" sz="1300" dirty="0">
              <a:solidFill>
                <a:srgbClr val="BCBEC4"/>
              </a:solidFill>
            </a:endParaRPr>
          </a:p>
          <a:p>
            <a:br>
              <a:rPr lang="en-US" sz="1300" dirty="0">
                <a:solidFill>
                  <a:srgbClr val="BCBEC4"/>
                </a:solidFill>
                <a:effectLst/>
              </a:rPr>
            </a:br>
            <a:endParaRPr lang="en-US" sz="1300" dirty="0">
              <a:solidFill>
                <a:srgbClr val="BCBEC4"/>
              </a:solidFill>
            </a:endParaRPr>
          </a:p>
          <a:p>
            <a:r>
              <a:rPr lang="en-US" sz="1300" dirty="0">
                <a:effectLst/>
              </a:rPr>
              <a:t>Installer = {'</a:t>
            </a:r>
            <a:r>
              <a:rPr lang="en-US" sz="1300" dirty="0" err="1">
                <a:effectLst/>
              </a:rPr>
              <a:t>darwin</a:t>
            </a:r>
            <a:r>
              <a:rPr lang="en-US" sz="1300" dirty="0">
                <a:effectLst/>
              </a:rPr>
              <a:t>': Darwin, '</a:t>
            </a:r>
            <a:r>
              <a:rPr lang="en-US" sz="1300" dirty="0" err="1">
                <a:effectLst/>
              </a:rPr>
              <a:t>linux</a:t>
            </a:r>
            <a:r>
              <a:rPr lang="en-US" sz="1300" dirty="0">
                <a:effectLst/>
              </a:rPr>
              <a:t>': Linux}[</a:t>
            </a:r>
            <a:r>
              <a:rPr lang="en-US" sz="1300" dirty="0" err="1">
                <a:effectLst/>
              </a:rPr>
              <a:t>sys.platform</a:t>
            </a:r>
            <a:r>
              <a:rPr lang="en-US" sz="1300" dirty="0">
                <a:effectLst/>
              </a:rPr>
              <a:t>]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effectLst/>
              </a:rPr>
              <a:t>class</a:t>
            </a:r>
            <a:r>
              <a:rPr lang="en-US" sz="1300" dirty="0">
                <a:solidFill>
                  <a:srgbClr val="CF8E6D"/>
                </a:solidFill>
                <a:effectLst/>
              </a:rPr>
              <a:t> </a:t>
            </a:r>
            <a:r>
              <a:rPr lang="en-US" sz="1300" dirty="0">
                <a:effectLst/>
              </a:rPr>
              <a:t>Distribution(Installer):</a:t>
            </a:r>
            <a:br>
              <a:rPr lang="en-US" sz="1300" dirty="0"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Distribute the scripts, packages and data.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"""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</a:t>
            </a:r>
            <a:r>
              <a:rPr lang="en-US" sz="1300" b="1" dirty="0">
                <a:effectLst/>
              </a:rPr>
              <a:t>def run(self):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r>
              <a:rPr lang="en-US" sz="1300" dirty="0">
                <a:solidFill>
                  <a:srgbClr val="BCBEC4"/>
                </a:solidFill>
                <a:effectLst/>
              </a:rPr>
              <a:t>        </a:t>
            </a:r>
            <a:r>
              <a:rPr lang="en-US" sz="1300" i="1" dirty="0">
                <a:solidFill>
                  <a:srgbClr val="5F826B"/>
                </a:solidFill>
                <a:effectLst/>
              </a:rPr>
              <a:t>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Main method to install and distribute.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       """</a:t>
            </a:r>
            <a:br>
              <a:rPr lang="en-US" sz="1300" i="1" dirty="0">
                <a:solidFill>
                  <a:srgbClr val="5F826B"/>
                </a:solidFill>
                <a:effectLst/>
              </a:rPr>
            </a:br>
            <a:r>
              <a:rPr lang="en-US" sz="1300" i="1" dirty="0">
                <a:solidFill>
                  <a:srgbClr val="5F826B"/>
                </a:solidFill>
                <a:effectLst/>
              </a:rPr>
              <a:t> </a:t>
            </a:r>
            <a:r>
              <a:rPr lang="en-US" sz="1300" i="1" dirty="0">
                <a:solidFill>
                  <a:srgbClr val="00B0F0"/>
                </a:solidFill>
                <a:effectLst/>
              </a:rPr>
              <a:t>       </a:t>
            </a:r>
            <a:r>
              <a:rPr lang="en-US" sz="1300" dirty="0" err="1">
                <a:solidFill>
                  <a:srgbClr val="00B0F0"/>
                </a:solidFill>
              </a:rPr>
              <a:t>self.prereq</a:t>
            </a:r>
            <a:r>
              <a:rPr lang="en-US" sz="1300" dirty="0"/>
              <a:t>()</a:t>
            </a:r>
          </a:p>
          <a:p>
            <a:r>
              <a:rPr lang="en-US" sz="1300" dirty="0">
                <a:solidFill>
                  <a:srgbClr val="00B0F0"/>
                </a:solidFill>
              </a:rPr>
              <a:t>        </a:t>
            </a:r>
            <a:r>
              <a:rPr lang="en-US" sz="1300" dirty="0" err="1">
                <a:solidFill>
                  <a:srgbClr val="00B0F0"/>
                </a:solidFill>
              </a:rPr>
              <a:t>self.compile</a:t>
            </a:r>
            <a:r>
              <a:rPr lang="en-US" sz="1300" dirty="0"/>
              <a:t>()</a:t>
            </a:r>
            <a:br>
              <a:rPr lang="en-US" sz="1300" dirty="0"/>
            </a:br>
            <a:r>
              <a:rPr lang="en-US" sz="1300" dirty="0"/>
              <a:t>        </a:t>
            </a:r>
            <a:r>
              <a:rPr lang="en-US" sz="1300" dirty="0" err="1">
                <a:solidFill>
                  <a:schemeClr val="accent2"/>
                </a:solidFill>
              </a:rPr>
              <a:t>self.setup</a:t>
            </a:r>
            <a:r>
              <a:rPr lang="en-US" sz="1300" dirty="0"/>
              <a:t>()</a:t>
            </a:r>
            <a:br>
              <a:rPr lang="en-US" sz="1300" dirty="0">
                <a:solidFill>
                  <a:srgbClr val="BCBEC4"/>
                </a:solidFill>
                <a:effectLst/>
              </a:rPr>
            </a:br>
            <a:endParaRPr lang="en-US" sz="1300" dirty="0">
              <a:solidFill>
                <a:srgbClr val="BCBEC4"/>
              </a:solidFill>
              <a:effectLst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A9310-BB79-2144-B598-D0EB31F3F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05759" cy="1325563"/>
          </a:xfrm>
        </p:spPr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setup.py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BBDED6-40BA-2A45-8F88-5161C9C86FC7}"/>
              </a:ext>
            </a:extLst>
          </p:cNvPr>
          <p:cNvSpPr/>
          <p:nvPr/>
        </p:nvSpPr>
        <p:spPr>
          <a:xfrm>
            <a:off x="478419" y="1555933"/>
            <a:ext cx="3888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</a:rPr>
              <a:t>python3.10 </a:t>
            </a:r>
            <a:r>
              <a:rPr lang="en-US" i="1" dirty="0" err="1">
                <a:solidFill>
                  <a:schemeClr val="accent1"/>
                </a:solidFill>
              </a:rPr>
              <a:t>setup.py</a:t>
            </a:r>
            <a:r>
              <a:rPr lang="en-US" i="1" dirty="0">
                <a:solidFill>
                  <a:schemeClr val="accent1"/>
                </a:solidFill>
              </a:rPr>
              <a:t> install --verbose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7995A82-AA87-EB47-9A72-502758C7D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392695"/>
              </p:ext>
            </p:extLst>
          </p:nvPr>
        </p:nvGraphicFramePr>
        <p:xfrm>
          <a:off x="5163591" y="3954001"/>
          <a:ext cx="4297680" cy="2133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53373">
                  <a:extLst>
                    <a:ext uri="{9D8B030D-6E8A-4147-A177-3AD203B41FA5}">
                      <a16:colId xmlns:a16="http://schemas.microsoft.com/office/drawing/2014/main" val="1700155147"/>
                    </a:ext>
                  </a:extLst>
                </a:gridCol>
                <a:gridCol w="3144307">
                  <a:extLst>
                    <a:ext uri="{9D8B030D-6E8A-4147-A177-3AD203B41FA5}">
                      <a16:colId xmlns:a16="http://schemas.microsoft.com/office/drawing/2014/main" val="4090573760"/>
                    </a:ext>
                  </a:extLst>
                </a:gridCol>
              </a:tblGrid>
              <a:tr h="304365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 err="1">
                          <a:solidFill>
                            <a:schemeClr val="accent2"/>
                          </a:solidFill>
                          <a:effectLst/>
                        </a:rPr>
                        <a:t>setuptools</a:t>
                      </a:r>
                      <a:r>
                        <a:rPr lang="en-US" sz="1400" b="0" dirty="0" err="1">
                          <a:solidFill>
                            <a:schemeClr val="accent2"/>
                          </a:solidFill>
                        </a:rPr>
                        <a:t>.setup</a:t>
                      </a:r>
                      <a:endParaRPr lang="en-US" sz="1400" b="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3249605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Module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packages = [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nemd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, alamode]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708201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Python files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package_dir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= {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nemd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: module/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nemd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}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436560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Non-python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package_data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= {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lammps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: [build/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lmp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]},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3567960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Scripts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scripts=[</a:t>
                      </a:r>
                      <a:r>
                        <a:rPr lang="en-US" sz="1400" dirty="0" err="1"/>
                        <a:t>sh</a:t>
                      </a:r>
                      <a:r>
                        <a:rPr lang="en-US" sz="1400" dirty="0"/>
                        <a:t>/</a:t>
                      </a:r>
                      <a:r>
                        <a:rPr lang="en-US" sz="1400" dirty="0" err="1"/>
                        <a:t>nemd_run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257283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packages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install_requires</a:t>
                      </a:r>
                      <a:r>
                        <a:rPr lang="en-US" sz="1400" dirty="0"/>
                        <a:t>=[</a:t>
                      </a:r>
                      <a:r>
                        <a:rPr lang="en-US" sz="1400" dirty="0" err="1"/>
                        <a:t>numpy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scipy</a:t>
                      </a:r>
                      <a:r>
                        <a:rPr lang="en-US" sz="1400" dirty="0"/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373995"/>
                  </a:ext>
                </a:extLst>
              </a:tr>
              <a:tr h="304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Metadata</a:t>
                      </a:r>
                      <a:endParaRPr lang="en-US" sz="1400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classifiers=[Status :: Production/Stable]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86119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3A045-037E-395D-3D4C-73000FD8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4</a:t>
            </a:fld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E9472D82-6278-FB6C-1597-341A55663B49}"/>
              </a:ext>
            </a:extLst>
          </p:cNvPr>
          <p:cNvSpPr/>
          <p:nvPr/>
        </p:nvSpPr>
        <p:spPr>
          <a:xfrm>
            <a:off x="9579769" y="4379118"/>
            <a:ext cx="171450" cy="728662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1B17EF-607B-61CF-F81A-13E8B5D4E6E1}"/>
              </a:ext>
            </a:extLst>
          </p:cNvPr>
          <p:cNvCxnSpPr/>
          <p:nvPr/>
        </p:nvCxnSpPr>
        <p:spPr>
          <a:xfrm>
            <a:off x="9579769" y="5350668"/>
            <a:ext cx="1714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89AD6-ADD5-77C7-137F-7D0A47FDB098}"/>
              </a:ext>
            </a:extLst>
          </p:cNvPr>
          <p:cNvSpPr/>
          <p:nvPr/>
        </p:nvSpPr>
        <p:spPr>
          <a:xfrm>
            <a:off x="9869717" y="4558783"/>
            <a:ext cx="16102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site-packages/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04D04F-FFE5-4139-C4AB-BF0DD7D66638}"/>
              </a:ext>
            </a:extLst>
          </p:cNvPr>
          <p:cNvSpPr/>
          <p:nvPr/>
        </p:nvSpPr>
        <p:spPr>
          <a:xfrm>
            <a:off x="9928515" y="5137426"/>
            <a:ext cx="1484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bin/</a:t>
            </a:r>
          </a:p>
        </p:txBody>
      </p:sp>
    </p:spTree>
    <p:extLst>
      <p:ext uri="{BB962C8B-B14F-4D97-AF65-F5344CB8AC3E}">
        <p14:creationId xmlns:p14="http://schemas.microsoft.com/office/powerpoint/2010/main" val="190680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BD5A-BA12-DA4C-BA74-14CF0715B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E2C1888-8148-534E-A074-A5D082788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5548"/>
              </p:ext>
            </p:extLst>
          </p:nvPr>
        </p:nvGraphicFramePr>
        <p:xfrm>
          <a:off x="1416857" y="1634026"/>
          <a:ext cx="9248371" cy="452628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755089">
                  <a:extLst>
                    <a:ext uri="{9D8B030D-6E8A-4147-A177-3AD203B41FA5}">
                      <a16:colId xmlns:a16="http://schemas.microsoft.com/office/drawing/2014/main" val="3202141244"/>
                    </a:ext>
                  </a:extLst>
                </a:gridCol>
                <a:gridCol w="7493282">
                  <a:extLst>
                    <a:ext uri="{9D8B030D-6E8A-4147-A177-3AD203B41FA5}">
                      <a16:colId xmlns:a16="http://schemas.microsoft.com/office/drawing/2014/main" val="2146602134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433158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sh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accent2"/>
                          </a:solidFill>
                          <a:effectLst/>
                        </a:rPr>
                        <a:t>POSIX shell scripts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329531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setup.py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accent1"/>
                          </a:solidFill>
                        </a:rPr>
                        <a:t>PyPI</a:t>
                      </a:r>
                      <a:r>
                        <a:rPr lang="en-US" sz="1800" dirty="0">
                          <a:solidFill>
                            <a:schemeClr val="accent1"/>
                          </a:solidFill>
                        </a:rPr>
                        <a:t> installation on Darwin and Linux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51302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module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Shared classes and functions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6760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driver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Command line execution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368254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workflow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Execution and aggregation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0377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premake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Shell environmental configuration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635044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Unit, integration, scientific, and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8168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practice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Trial and error learning curve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42351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Roadmap, summary, and documentation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858750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C06D48-6892-EA3D-B212-225AC1552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63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173D-D3DC-9F4C-A8C5-BF302DEB9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18"/>
            <a:ext cx="2985306" cy="817436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0D8E5B-970B-B649-A53E-984F2A70C6FD}"/>
              </a:ext>
            </a:extLst>
          </p:cNvPr>
          <p:cNvSpPr txBox="1"/>
          <p:nvPr/>
        </p:nvSpPr>
        <p:spPr>
          <a:xfrm>
            <a:off x="203912" y="924848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4588F70-816D-6E4F-AE61-E6BE3EF59325}"/>
              </a:ext>
            </a:extLst>
          </p:cNvPr>
          <p:cNvSpPr/>
          <p:nvPr/>
        </p:nvSpPr>
        <p:spPr>
          <a:xfrm>
            <a:off x="6631600" y="4177595"/>
            <a:ext cx="36816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Molecular Dynamics Log Analysis</a:t>
            </a:r>
            <a:r>
              <a:rPr lang="en-US" sz="2000" dirty="0"/>
              <a:t>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BC8CC3B-ABFF-B646-B73E-E44C9CB809B2}"/>
              </a:ext>
            </a:extLst>
          </p:cNvPr>
          <p:cNvSpPr/>
          <p:nvPr/>
        </p:nvSpPr>
        <p:spPr>
          <a:xfrm>
            <a:off x="1447031" y="3333244"/>
            <a:ext cx="43597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Molecular Dynamics Trajectory Analysis</a:t>
            </a:r>
            <a:r>
              <a:rPr lang="en-US" sz="2000" dirty="0"/>
              <a:t>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61EEB76-F92B-2347-AD56-40101983DE73}"/>
              </a:ext>
            </a:extLst>
          </p:cNvPr>
          <p:cNvSpPr/>
          <p:nvPr/>
        </p:nvSpPr>
        <p:spPr>
          <a:xfrm>
            <a:off x="2416784" y="924848"/>
            <a:ext cx="7382212" cy="73866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</a:rPr>
              <a:t>System, Constant, Wrapper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D337A186-DA32-CD4F-8337-DE2434F40C97}"/>
              </a:ext>
            </a:extLst>
          </p:cNvPr>
          <p:cNvSpPr/>
          <p:nvPr/>
        </p:nvSpPr>
        <p:spPr>
          <a:xfrm>
            <a:off x="9980580" y="933881"/>
            <a:ext cx="2057400" cy="73866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accent6"/>
                </a:solidFill>
              </a:rPr>
              <a:t>Constant On Disk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748ECE-270E-7741-9D72-3BB8A63736B0}"/>
              </a:ext>
            </a:extLst>
          </p:cNvPr>
          <p:cNvSpPr txBox="1"/>
          <p:nvPr/>
        </p:nvSpPr>
        <p:spPr>
          <a:xfrm>
            <a:off x="172892" y="4265303"/>
            <a:ext cx="32031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Driver Wrapper</a:t>
            </a:r>
            <a:r>
              <a:rPr lang="en-US" sz="2000" dirty="0">
                <a:solidFill>
                  <a:srgbClr val="7030A0"/>
                </a:solidFill>
              </a:rPr>
              <a:t> </a:t>
            </a:r>
          </a:p>
          <a:p>
            <a:r>
              <a:rPr lang="en-US" sz="2000" dirty="0"/>
              <a:t>Parallelization &amp; Serialization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AB71A3-57CF-1D45-9CCA-EFB994C70E67}"/>
              </a:ext>
            </a:extLst>
          </p:cNvPr>
          <p:cNvCxnSpPr/>
          <p:nvPr/>
        </p:nvCxnSpPr>
        <p:spPr>
          <a:xfrm>
            <a:off x="5990966" y="729455"/>
            <a:ext cx="0" cy="14864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1D9F721-0B72-3E46-8EED-118711A485B9}"/>
              </a:ext>
            </a:extLst>
          </p:cNvPr>
          <p:cNvCxnSpPr>
            <a:cxnSpLocks/>
          </p:cNvCxnSpPr>
          <p:nvPr/>
        </p:nvCxnSpPr>
        <p:spPr>
          <a:xfrm>
            <a:off x="9828024" y="1297276"/>
            <a:ext cx="104837" cy="3095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5973F5C-FC1D-AB4B-A98C-044B6F93D8C5}"/>
              </a:ext>
            </a:extLst>
          </p:cNvPr>
          <p:cNvSpPr txBox="1"/>
          <p:nvPr/>
        </p:nvSpPr>
        <p:spPr>
          <a:xfrm>
            <a:off x="5469851" y="282909"/>
            <a:ext cx="11200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initiation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833CBEE-E24F-F24B-9C4D-37CAD0D6CF9A}"/>
              </a:ext>
            </a:extLst>
          </p:cNvPr>
          <p:cNvCxnSpPr>
            <a:cxnSpLocks/>
          </p:cNvCxnSpPr>
          <p:nvPr/>
        </p:nvCxnSpPr>
        <p:spPr>
          <a:xfrm flipH="1" flipV="1">
            <a:off x="2294270" y="1290632"/>
            <a:ext cx="94880" cy="6644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51904-F9E6-2748-92C8-13BDDE8DB243}"/>
              </a:ext>
            </a:extLst>
          </p:cNvPr>
          <p:cNvSpPr/>
          <p:nvPr/>
        </p:nvSpPr>
        <p:spPr>
          <a:xfrm>
            <a:off x="9192708" y="3749636"/>
            <a:ext cx="19419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Lattice Dynamics</a:t>
            </a:r>
            <a:endParaRPr lang="en-US" sz="20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2645386-F15B-D048-9470-409A45A55201}"/>
              </a:ext>
            </a:extLst>
          </p:cNvPr>
          <p:cNvSpPr/>
          <p:nvPr/>
        </p:nvSpPr>
        <p:spPr>
          <a:xfrm>
            <a:off x="4984718" y="4177595"/>
            <a:ext cx="1045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Polymer</a:t>
            </a:r>
            <a:endParaRPr lang="en-US" sz="20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B03CAF2-CFF0-894B-B873-A4A31A10159F}"/>
              </a:ext>
            </a:extLst>
          </p:cNvPr>
          <p:cNvSpPr/>
          <p:nvPr/>
        </p:nvSpPr>
        <p:spPr>
          <a:xfrm>
            <a:off x="6044118" y="3041515"/>
            <a:ext cx="44228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Structure, Coordinate, and Force Field</a:t>
            </a:r>
            <a:endParaRPr lang="en-US" sz="2000" dirty="0"/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A7587610-3CA1-C347-80B6-9027455CC19A}"/>
              </a:ext>
            </a:extLst>
          </p:cNvPr>
          <p:cNvSpPr/>
          <p:nvPr/>
        </p:nvSpPr>
        <p:spPr>
          <a:xfrm>
            <a:off x="177582" y="1968802"/>
            <a:ext cx="11860396" cy="3014481"/>
          </a:xfrm>
          <a:prstGeom prst="roundRect">
            <a:avLst>
              <a:gd name="adj" fmla="val 69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97" name="Rounded Rectangle 196">
            <a:extLst>
              <a:ext uri="{FF2B5EF4-FFF2-40B4-BE49-F238E27FC236}">
                <a16:creationId xmlns:a16="http://schemas.microsoft.com/office/drawing/2014/main" id="{01377981-1A99-AE48-A8D5-36EBF9D0EF53}"/>
              </a:ext>
            </a:extLst>
          </p:cNvPr>
          <p:cNvSpPr/>
          <p:nvPr/>
        </p:nvSpPr>
        <p:spPr>
          <a:xfrm>
            <a:off x="203911" y="926711"/>
            <a:ext cx="2080931" cy="738664"/>
          </a:xfrm>
          <a:prstGeom prst="roundRect">
            <a:avLst>
              <a:gd name="adj" fmla="val 2103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</a:rPr>
              <a:t>Job &amp; Log</a:t>
            </a:r>
          </a:p>
        </p:txBody>
      </p:sp>
      <p:sp>
        <p:nvSpPr>
          <p:cNvPr id="201" name="Rounded Rectangle 200">
            <a:extLst>
              <a:ext uri="{FF2B5EF4-FFF2-40B4-BE49-F238E27FC236}">
                <a16:creationId xmlns:a16="http://schemas.microsoft.com/office/drawing/2014/main" id="{2E175DBF-3269-A648-A105-27E7E818773B}"/>
              </a:ext>
            </a:extLst>
          </p:cNvPr>
          <p:cNvSpPr/>
          <p:nvPr/>
        </p:nvSpPr>
        <p:spPr>
          <a:xfrm>
            <a:off x="168928" y="5112637"/>
            <a:ext cx="11860396" cy="544456"/>
          </a:xfrm>
          <a:prstGeom prst="roundRect">
            <a:avLst>
              <a:gd name="adj" fmla="val 3616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C000"/>
                </a:solidFill>
              </a:rPr>
              <a:t> Builder, Molecular Dynamics Simulation, MD Post Analysis, and Solid Physics</a:t>
            </a:r>
            <a:endParaRPr lang="en-US" sz="2000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509083AD-01D3-6C4F-BB35-B0596080E109}"/>
              </a:ext>
            </a:extLst>
          </p:cNvPr>
          <p:cNvSpPr txBox="1"/>
          <p:nvPr/>
        </p:nvSpPr>
        <p:spPr>
          <a:xfrm>
            <a:off x="4896255" y="2157746"/>
            <a:ext cx="230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Application Focused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0072D44-E63E-3A40-A103-85C34FE92124}"/>
              </a:ext>
            </a:extLst>
          </p:cNvPr>
          <p:cNvSpPr/>
          <p:nvPr/>
        </p:nvSpPr>
        <p:spPr>
          <a:xfrm>
            <a:off x="11071670" y="5256748"/>
            <a:ext cx="8170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driver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69B750B-F538-A346-9E74-66BA3FF4CE22}"/>
              </a:ext>
            </a:extLst>
          </p:cNvPr>
          <p:cNvSpPr/>
          <p:nvPr/>
        </p:nvSpPr>
        <p:spPr>
          <a:xfrm>
            <a:off x="10794276" y="5947428"/>
            <a:ext cx="11983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58E483-2560-6248-A99C-4FA39AA2FFC0}"/>
              </a:ext>
            </a:extLst>
          </p:cNvPr>
          <p:cNvSpPr/>
          <p:nvPr/>
        </p:nvSpPr>
        <p:spPr>
          <a:xfrm>
            <a:off x="10303016" y="507974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module/</a:t>
            </a:r>
            <a:r>
              <a:rPr lang="en-US" sz="2000" b="1" dirty="0" err="1"/>
              <a:t>nemd</a:t>
            </a:r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509DB-62AA-1C0D-B5B8-3ECA6A6F6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6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66C03E0-F379-569F-EBC3-7B95466F6999}"/>
              </a:ext>
            </a:extLst>
          </p:cNvPr>
          <p:cNvSpPr/>
          <p:nvPr/>
        </p:nvSpPr>
        <p:spPr>
          <a:xfrm>
            <a:off x="168928" y="5822182"/>
            <a:ext cx="11860396" cy="521208"/>
          </a:xfrm>
          <a:prstGeom prst="roundRect">
            <a:avLst>
              <a:gd name="adj" fmla="val 3761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2"/>
                </a:solidFill>
              </a:rPr>
              <a:t>Decentralized Automation </a:t>
            </a:r>
          </a:p>
        </p:txBody>
      </p:sp>
    </p:spTree>
    <p:extLst>
      <p:ext uri="{BB962C8B-B14F-4D97-AF65-F5344CB8AC3E}">
        <p14:creationId xmlns:p14="http://schemas.microsoft.com/office/powerpoint/2010/main" val="2543191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173D-D3DC-9F4C-A8C5-BF302DEB9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18"/>
            <a:ext cx="2985306" cy="817436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1F29ED-2B46-9341-9908-BE64EADFCFBA}"/>
              </a:ext>
            </a:extLst>
          </p:cNvPr>
          <p:cNvSpPr txBox="1"/>
          <p:nvPr/>
        </p:nvSpPr>
        <p:spPr>
          <a:xfrm>
            <a:off x="210327" y="3576743"/>
            <a:ext cx="1569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parser (</a:t>
            </a:r>
            <a:r>
              <a:rPr lang="en-US" sz="1400" dirty="0" err="1"/>
              <a:t>parserutils</a:t>
            </a:r>
            <a:r>
              <a:rPr lang="en-US" sz="14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63E7A-6842-0D49-8F4E-D347FD468A04}"/>
              </a:ext>
            </a:extLst>
          </p:cNvPr>
          <p:cNvSpPr txBox="1"/>
          <p:nvPr/>
        </p:nvSpPr>
        <p:spPr>
          <a:xfrm>
            <a:off x="167366" y="4028612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job, aggregator, task (</a:t>
            </a:r>
            <a:r>
              <a:rPr lang="en-US" sz="1400" dirty="0" err="1"/>
              <a:t>taskbase</a:t>
            </a:r>
            <a:r>
              <a:rPr lang="en-US" sz="1400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588E4-F10A-644C-9466-0925CE93F76D}"/>
              </a:ext>
            </a:extLst>
          </p:cNvPr>
          <p:cNvSpPr txBox="1"/>
          <p:nvPr/>
        </p:nvSpPr>
        <p:spPr>
          <a:xfrm>
            <a:off x="5094886" y="648798"/>
            <a:ext cx="23827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debug, </a:t>
            </a:r>
            <a:r>
              <a:rPr lang="en-US" sz="1400" dirty="0" err="1"/>
              <a:t>lazy_import</a:t>
            </a:r>
            <a:r>
              <a:rPr lang="en-US" sz="1400" dirty="0"/>
              <a:t> (__</a:t>
            </a:r>
            <a:r>
              <a:rPr lang="en-US" sz="1400" dirty="0" err="1"/>
              <a:t>init</a:t>
            </a:r>
            <a:r>
              <a:rPr lang="en-US" sz="1400" dirty="0"/>
              <a:t>__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0D8E5B-970B-B649-A53E-984F2A70C6FD}"/>
              </a:ext>
            </a:extLst>
          </p:cNvPr>
          <p:cNvSpPr txBox="1"/>
          <p:nvPr/>
        </p:nvSpPr>
        <p:spPr>
          <a:xfrm>
            <a:off x="203912" y="1105215"/>
            <a:ext cx="224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19A201-7BF9-684E-BEFE-9D7833C6BDC2}"/>
              </a:ext>
            </a:extLst>
          </p:cNvPr>
          <p:cNvSpPr txBox="1"/>
          <p:nvPr/>
        </p:nvSpPr>
        <p:spPr>
          <a:xfrm>
            <a:off x="1740522" y="4481692"/>
            <a:ext cx="1989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dirty="0">
                <a:solidFill>
                  <a:srgbClr val="7030A0"/>
                </a:solidFill>
              </a:rPr>
              <a:t>driver &amp; test tasks </a:t>
            </a:r>
            <a:r>
              <a:rPr lang="en-US" sz="1400" dirty="0"/>
              <a:t>(task)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DE92BA-D6DA-8B41-8918-22EA38868DDE}"/>
              </a:ext>
            </a:extLst>
          </p:cNvPr>
          <p:cNvSpPr txBox="1"/>
          <p:nvPr/>
        </p:nvSpPr>
        <p:spPr>
          <a:xfrm>
            <a:off x="4142605" y="2357713"/>
            <a:ext cx="211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dynamic force field </a:t>
            </a:r>
            <a:r>
              <a:rPr lang="en-US" sz="1400" dirty="0"/>
              <a:t>(</a:t>
            </a:r>
            <a:r>
              <a:rPr lang="en-US" sz="1400" dirty="0" err="1"/>
              <a:t>sw</a:t>
            </a:r>
            <a:r>
              <a:rPr lang="en-US" sz="1400" dirty="0"/>
              <a:t>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58FE01-D2F4-774B-9905-1506AE7279C1}"/>
              </a:ext>
            </a:extLst>
          </p:cNvPr>
          <p:cNvSpPr/>
          <p:nvPr/>
        </p:nvSpPr>
        <p:spPr>
          <a:xfrm>
            <a:off x="6214146" y="2359631"/>
            <a:ext cx="1370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in script </a:t>
            </a:r>
            <a:r>
              <a:rPr lang="en-US" sz="1400" dirty="0"/>
              <a:t>(</a:t>
            </a:r>
            <a:r>
              <a:rPr lang="en-US" sz="1400" dirty="0" err="1"/>
              <a:t>lmpin</a:t>
            </a:r>
            <a:r>
              <a:rPr lang="en-US" sz="1400" dirty="0"/>
              <a:t>)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DAFE5F-5580-F949-B920-81C0C801CF81}"/>
              </a:ext>
            </a:extLst>
          </p:cNvPr>
          <p:cNvSpPr/>
          <p:nvPr/>
        </p:nvSpPr>
        <p:spPr>
          <a:xfrm>
            <a:off x="8893557" y="2566623"/>
            <a:ext cx="28289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conformer, molecule, structure</a:t>
            </a:r>
          </a:p>
          <a:p>
            <a:pPr algn="ctr"/>
            <a:r>
              <a:rPr lang="en-US" sz="1400" dirty="0"/>
              <a:t>(structure)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43FE12-869C-4D43-8176-544EB6A436DE}"/>
              </a:ext>
            </a:extLst>
          </p:cNvPr>
          <p:cNvSpPr txBox="1"/>
          <p:nvPr/>
        </p:nvSpPr>
        <p:spPr>
          <a:xfrm>
            <a:off x="5069828" y="2777250"/>
            <a:ext cx="1974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atomic data (</a:t>
            </a:r>
            <a:r>
              <a:rPr lang="en-US" sz="1400" dirty="0" err="1"/>
              <a:t>lmpatomic</a:t>
            </a:r>
            <a:r>
              <a:rPr lang="en-US" sz="1400" dirty="0"/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176A97-5D93-CA49-9066-128FE3AFC137}"/>
              </a:ext>
            </a:extLst>
          </p:cNvPr>
          <p:cNvSpPr txBox="1"/>
          <p:nvPr/>
        </p:nvSpPr>
        <p:spPr>
          <a:xfrm>
            <a:off x="5284052" y="3165411"/>
            <a:ext cx="15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opls</a:t>
            </a:r>
            <a:r>
              <a:rPr lang="en-US" sz="1400" dirty="0"/>
              <a:t> data (</a:t>
            </a:r>
            <a:r>
              <a:rPr lang="en-US" sz="1400" dirty="0" err="1"/>
              <a:t>lmpfull</a:t>
            </a:r>
            <a:r>
              <a:rPr lang="en-US" sz="1400" dirty="0"/>
              <a:t>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19A8994-EB34-D74C-9825-49AAF18A7B4E}"/>
              </a:ext>
            </a:extLst>
          </p:cNvPr>
          <p:cNvSpPr/>
          <p:nvPr/>
        </p:nvSpPr>
        <p:spPr>
          <a:xfrm>
            <a:off x="5087435" y="3575020"/>
            <a:ext cx="23474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conformer search (</a:t>
            </a:r>
            <a:r>
              <a:rPr lang="en-US" sz="1400" dirty="0" err="1"/>
              <a:t>structutils</a:t>
            </a:r>
            <a:r>
              <a:rPr lang="en-US" sz="1400" dirty="0"/>
              <a:t>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4588F70-816D-6E4F-AE61-E6BE3EF59325}"/>
              </a:ext>
            </a:extLst>
          </p:cNvPr>
          <p:cNvSpPr/>
          <p:nvPr/>
        </p:nvSpPr>
        <p:spPr>
          <a:xfrm>
            <a:off x="7720528" y="2354934"/>
            <a:ext cx="17130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solidFill>
                  <a:srgbClr val="7030A0"/>
                </a:solidFill>
              </a:rPr>
              <a:t>lammps</a:t>
            </a:r>
            <a:r>
              <a:rPr lang="en-US" sz="1400" dirty="0">
                <a:solidFill>
                  <a:srgbClr val="7030A0"/>
                </a:solidFill>
              </a:rPr>
              <a:t> log </a:t>
            </a:r>
            <a:r>
              <a:rPr lang="en-US" sz="1400" dirty="0"/>
              <a:t>(</a:t>
            </a:r>
            <a:r>
              <a:rPr lang="en-US" sz="1400" dirty="0" err="1"/>
              <a:t>lmplog</a:t>
            </a:r>
            <a:r>
              <a:rPr lang="en-US" sz="1400" dirty="0"/>
              <a:t>)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25AEC-0773-9546-9CFC-5B0D6060E669}"/>
              </a:ext>
            </a:extLst>
          </p:cNvPr>
          <p:cNvSpPr/>
          <p:nvPr/>
        </p:nvSpPr>
        <p:spPr>
          <a:xfrm>
            <a:off x="2659577" y="4020600"/>
            <a:ext cx="1614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log &amp; </a:t>
            </a:r>
            <a:r>
              <a:rPr lang="en-US" sz="1400" dirty="0" err="1"/>
              <a:t>traj</a:t>
            </a:r>
            <a:r>
              <a:rPr lang="en-US" sz="1400" dirty="0"/>
              <a:t> (analyzer)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782A8D-1BA6-C14E-B6E8-57794599F1C0}"/>
              </a:ext>
            </a:extLst>
          </p:cNvPr>
          <p:cNvSpPr/>
          <p:nvPr/>
        </p:nvSpPr>
        <p:spPr>
          <a:xfrm>
            <a:off x="3858823" y="4491595"/>
            <a:ext cx="11113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testing (test)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BC53DC-51E5-6940-A03F-B00657BA81E2}"/>
              </a:ext>
            </a:extLst>
          </p:cNvPr>
          <p:cNvSpPr/>
          <p:nvPr/>
        </p:nvSpPr>
        <p:spPr>
          <a:xfrm>
            <a:off x="3590104" y="3579709"/>
            <a:ext cx="12092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distance (</a:t>
            </a:r>
            <a:r>
              <a:rPr lang="en-US" sz="1400" dirty="0" err="1"/>
              <a:t>dist</a:t>
            </a:r>
            <a:r>
              <a:rPr lang="en-US" sz="1400" dirty="0"/>
              <a:t>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4C8826-18D4-6F4B-95F0-08FE4B8A0ED6}"/>
              </a:ext>
            </a:extLst>
          </p:cNvPr>
          <p:cNvSpPr/>
          <p:nvPr/>
        </p:nvSpPr>
        <p:spPr>
          <a:xfrm>
            <a:off x="1708327" y="3578223"/>
            <a:ext cx="19168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visualization</a:t>
            </a:r>
            <a:r>
              <a:rPr lang="en-US" sz="1400" dirty="0"/>
              <a:t> (</a:t>
            </a:r>
            <a:r>
              <a:rPr lang="en-US" sz="1400" dirty="0" err="1"/>
              <a:t>molview</a:t>
            </a:r>
            <a:r>
              <a:rPr lang="en-US" sz="1400" dirty="0"/>
              <a:t>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AB23D3D-DDF3-1448-8F24-07CB2975A247}"/>
              </a:ext>
            </a:extLst>
          </p:cNvPr>
          <p:cNvSpPr/>
          <p:nvPr/>
        </p:nvSpPr>
        <p:spPr>
          <a:xfrm>
            <a:off x="2924278" y="3157935"/>
            <a:ext cx="19522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trajectory frame (frame)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BC8CC3B-ABFF-B646-B73E-E44C9CB809B2}"/>
              </a:ext>
            </a:extLst>
          </p:cNvPr>
          <p:cNvSpPr/>
          <p:nvPr/>
        </p:nvSpPr>
        <p:spPr>
          <a:xfrm>
            <a:off x="1447031" y="3165410"/>
            <a:ext cx="133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trajectory</a:t>
            </a:r>
            <a:r>
              <a:rPr lang="en-US" sz="1400" dirty="0"/>
              <a:t> (</a:t>
            </a:r>
            <a:r>
              <a:rPr lang="en-US" sz="1400" dirty="0" err="1"/>
              <a:t>traj</a:t>
            </a:r>
            <a:r>
              <a:rPr lang="en-US" sz="1400" dirty="0"/>
              <a:t>) 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D337A186-DA32-CD4F-8337-DE2434F40C97}"/>
              </a:ext>
            </a:extLst>
          </p:cNvPr>
          <p:cNvSpPr/>
          <p:nvPr/>
        </p:nvSpPr>
        <p:spPr>
          <a:xfrm>
            <a:off x="10070536" y="1094839"/>
            <a:ext cx="1969479" cy="8112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ysClr val="windowText" lastClr="000000"/>
                </a:solidFill>
              </a:rPr>
              <a:t>periodic table (table)</a:t>
            </a:r>
          </a:p>
          <a:p>
            <a:r>
              <a:rPr lang="en-US" sz="1400" dirty="0" err="1">
                <a:solidFill>
                  <a:sysClr val="windowText" lastClr="000000"/>
                </a:solidFill>
              </a:rPr>
              <a:t>Stillinger</a:t>
            </a:r>
            <a:r>
              <a:rPr lang="en-US" sz="1400" dirty="0">
                <a:solidFill>
                  <a:sysClr val="windowText" lastClr="000000"/>
                </a:solidFill>
              </a:rPr>
              <a:t>-Weber (</a:t>
            </a:r>
            <a:r>
              <a:rPr lang="en-US" sz="1400" dirty="0" err="1">
                <a:solidFill>
                  <a:sysClr val="windowText" lastClr="000000"/>
                </a:solidFill>
              </a:rPr>
              <a:t>sw</a:t>
            </a:r>
            <a:r>
              <a:rPr lang="en-US" sz="1400" dirty="0">
                <a:solidFill>
                  <a:sysClr val="windowText" lastClr="000000"/>
                </a:solidFill>
              </a:rPr>
              <a:t>)</a:t>
            </a:r>
          </a:p>
          <a:p>
            <a:r>
              <a:rPr lang="en-US" sz="1400" dirty="0" err="1">
                <a:solidFill>
                  <a:sysClr val="windowText" lastClr="000000"/>
                </a:solidFill>
              </a:rPr>
              <a:t>lammps</a:t>
            </a:r>
            <a:r>
              <a:rPr lang="en-US" sz="1400" dirty="0">
                <a:solidFill>
                  <a:sysClr val="windowText" lastClr="000000"/>
                </a:solidFill>
              </a:rPr>
              <a:t> </a:t>
            </a:r>
            <a:r>
              <a:rPr lang="en-US" sz="1400" dirty="0" err="1">
                <a:solidFill>
                  <a:sysClr val="windowText" lastClr="000000"/>
                </a:solidFill>
              </a:rPr>
              <a:t>func</a:t>
            </a:r>
            <a:r>
              <a:rPr lang="en-US" sz="1400" dirty="0">
                <a:solidFill>
                  <a:sysClr val="windowText" lastClr="000000"/>
                </a:solidFill>
              </a:rPr>
              <a:t> (</a:t>
            </a:r>
            <a:r>
              <a:rPr lang="en-US" sz="1400" dirty="0" err="1">
                <a:solidFill>
                  <a:sysClr val="windowText" lastClr="000000"/>
                </a:solidFill>
              </a:rPr>
              <a:t>lmpfunc</a:t>
            </a:r>
            <a:r>
              <a:rPr lang="en-US" sz="14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748ECE-270E-7741-9D72-3BB8A63736B0}"/>
              </a:ext>
            </a:extLst>
          </p:cNvPr>
          <p:cNvSpPr txBox="1"/>
          <p:nvPr/>
        </p:nvSpPr>
        <p:spPr>
          <a:xfrm>
            <a:off x="153437" y="4467115"/>
            <a:ext cx="16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</a:t>
            </a:r>
            <a:r>
              <a:rPr lang="en-US" sz="1400" dirty="0">
                <a:solidFill>
                  <a:srgbClr val="7030A0"/>
                </a:solidFill>
              </a:rPr>
              <a:t>runner</a:t>
            </a:r>
            <a:r>
              <a:rPr lang="en-US" sz="1400" dirty="0"/>
              <a:t> (</a:t>
            </a:r>
            <a:r>
              <a:rPr lang="en-US" sz="1400" dirty="0" err="1"/>
              <a:t>jobcontrol</a:t>
            </a:r>
            <a:r>
              <a:rPr lang="en-US" sz="1400" dirty="0"/>
              <a:t>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AB71A3-57CF-1D45-9CCA-EFB994C70E67}"/>
              </a:ext>
            </a:extLst>
          </p:cNvPr>
          <p:cNvCxnSpPr/>
          <p:nvPr/>
        </p:nvCxnSpPr>
        <p:spPr>
          <a:xfrm>
            <a:off x="5841811" y="931593"/>
            <a:ext cx="0" cy="14864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1D9F721-0B72-3E46-8EED-118711A485B9}"/>
              </a:ext>
            </a:extLst>
          </p:cNvPr>
          <p:cNvCxnSpPr>
            <a:cxnSpLocks/>
          </p:cNvCxnSpPr>
          <p:nvPr/>
        </p:nvCxnSpPr>
        <p:spPr>
          <a:xfrm>
            <a:off x="9860044" y="1573308"/>
            <a:ext cx="182880" cy="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D36B4F0-0183-3B4D-B70D-73088FDE5A70}"/>
              </a:ext>
            </a:extLst>
          </p:cNvPr>
          <p:cNvCxnSpPr/>
          <p:nvPr/>
        </p:nvCxnSpPr>
        <p:spPr>
          <a:xfrm>
            <a:off x="1045805" y="1473657"/>
            <a:ext cx="0" cy="14864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AB4137E-1DD7-EA4E-B7AD-02D006C316DF}"/>
              </a:ext>
            </a:extLst>
          </p:cNvPr>
          <p:cNvSpPr txBox="1"/>
          <p:nvPr/>
        </p:nvSpPr>
        <p:spPr>
          <a:xfrm>
            <a:off x="2527302" y="818091"/>
            <a:ext cx="21076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system, constant, wrapper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D0CD23-4707-FA4E-995E-AF0991EFB85F}"/>
              </a:ext>
            </a:extLst>
          </p:cNvPr>
          <p:cNvSpPr txBox="1"/>
          <p:nvPr/>
        </p:nvSpPr>
        <p:spPr>
          <a:xfrm>
            <a:off x="10062762" y="816605"/>
            <a:ext cx="1373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constant on disk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973F5C-FC1D-AB4B-A98C-044B6F93D8C5}"/>
              </a:ext>
            </a:extLst>
          </p:cNvPr>
          <p:cNvSpPr txBox="1"/>
          <p:nvPr/>
        </p:nvSpPr>
        <p:spPr>
          <a:xfrm>
            <a:off x="5127350" y="456242"/>
            <a:ext cx="8418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initiation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833CBEE-E24F-F24B-9C4D-37CAD0D6CF9A}"/>
              </a:ext>
            </a:extLst>
          </p:cNvPr>
          <p:cNvCxnSpPr>
            <a:cxnSpLocks/>
          </p:cNvCxnSpPr>
          <p:nvPr/>
        </p:nvCxnSpPr>
        <p:spPr>
          <a:xfrm flipH="1">
            <a:off x="2313276" y="1573308"/>
            <a:ext cx="182880" cy="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D0C13F0-D3A4-CD47-A654-E0155133A905}"/>
              </a:ext>
            </a:extLst>
          </p:cNvPr>
          <p:cNvSpPr txBox="1"/>
          <p:nvPr/>
        </p:nvSpPr>
        <p:spPr>
          <a:xfrm>
            <a:off x="171251" y="818091"/>
            <a:ext cx="840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job &amp; log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CD60C5C-C24A-9844-9DC8-B5CFADFFE361}"/>
              </a:ext>
            </a:extLst>
          </p:cNvPr>
          <p:cNvCxnSpPr>
            <a:cxnSpLocks/>
          </p:cNvCxnSpPr>
          <p:nvPr/>
        </p:nvCxnSpPr>
        <p:spPr>
          <a:xfrm>
            <a:off x="3836432" y="3041232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C851904-F9E6-2748-92C8-13BDDE8DB243}"/>
              </a:ext>
            </a:extLst>
          </p:cNvPr>
          <p:cNvSpPr/>
          <p:nvPr/>
        </p:nvSpPr>
        <p:spPr>
          <a:xfrm>
            <a:off x="8390972" y="3175905"/>
            <a:ext cx="2150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lattice dynamics </a:t>
            </a:r>
            <a:r>
              <a:rPr lang="en-US" sz="1400" dirty="0"/>
              <a:t>(alamode)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71D8D36-EB67-8F42-AECC-6B662760226E}"/>
              </a:ext>
            </a:extLst>
          </p:cNvPr>
          <p:cNvSpPr/>
          <p:nvPr/>
        </p:nvSpPr>
        <p:spPr>
          <a:xfrm>
            <a:off x="10660262" y="4024033"/>
            <a:ext cx="13780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repeat unit (cru)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2645386-F15B-D048-9470-409A45A55201}"/>
              </a:ext>
            </a:extLst>
          </p:cNvPr>
          <p:cNvSpPr/>
          <p:nvPr/>
        </p:nvSpPr>
        <p:spPr>
          <a:xfrm>
            <a:off x="5122614" y="4023918"/>
            <a:ext cx="17059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polymer</a:t>
            </a:r>
            <a:r>
              <a:rPr lang="en-US" sz="1400" dirty="0"/>
              <a:t> (</a:t>
            </a:r>
            <a:r>
              <a:rPr lang="en-US" sz="1400" dirty="0" err="1"/>
              <a:t>polymutils</a:t>
            </a:r>
            <a:r>
              <a:rPr lang="en-US" sz="1400" dirty="0"/>
              <a:t>)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C5A555D-CC5E-A94E-8DED-F96EE7908FCC}"/>
              </a:ext>
            </a:extLst>
          </p:cNvPr>
          <p:cNvSpPr/>
          <p:nvPr/>
        </p:nvSpPr>
        <p:spPr>
          <a:xfrm>
            <a:off x="10631839" y="3175426"/>
            <a:ext cx="10949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crystal (</a:t>
            </a:r>
            <a:r>
              <a:rPr lang="en-US" sz="1400" dirty="0" err="1"/>
              <a:t>xtal</a:t>
            </a:r>
            <a:r>
              <a:rPr lang="en-US" sz="1400" dirty="0"/>
              <a:t>)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46CFAA4-0C05-6F4F-A216-DBF506C1174B}"/>
              </a:ext>
            </a:extLst>
          </p:cNvPr>
          <p:cNvCxnSpPr>
            <a:cxnSpLocks/>
          </p:cNvCxnSpPr>
          <p:nvPr/>
        </p:nvCxnSpPr>
        <p:spPr>
          <a:xfrm>
            <a:off x="11662157" y="2942403"/>
            <a:ext cx="0" cy="991954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AA9D042-11A0-BF4D-955B-55123523712F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0961623" y="3028246"/>
            <a:ext cx="155044" cy="805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6E22CDD-7F14-F240-8AEC-5A0F6FCE377A}"/>
              </a:ext>
            </a:extLst>
          </p:cNvPr>
          <p:cNvCxnSpPr>
            <a:cxnSpLocks/>
          </p:cNvCxnSpPr>
          <p:nvPr/>
        </p:nvCxnSpPr>
        <p:spPr>
          <a:xfrm flipV="1">
            <a:off x="7022424" y="2943128"/>
            <a:ext cx="2779813" cy="1"/>
          </a:xfrm>
          <a:prstGeom prst="line">
            <a:avLst/>
          </a:prstGeom>
          <a:ln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2AA3572-565C-6C40-9D3B-DE1C4177CA76}"/>
              </a:ext>
            </a:extLst>
          </p:cNvPr>
          <p:cNvCxnSpPr>
            <a:cxnSpLocks/>
          </p:cNvCxnSpPr>
          <p:nvPr/>
        </p:nvCxnSpPr>
        <p:spPr>
          <a:xfrm>
            <a:off x="5753518" y="3100691"/>
            <a:ext cx="3214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A05D77E-A355-3146-98AA-EB39F973CF88}"/>
              </a:ext>
            </a:extLst>
          </p:cNvPr>
          <p:cNvCxnSpPr>
            <a:cxnSpLocks/>
          </p:cNvCxnSpPr>
          <p:nvPr/>
        </p:nvCxnSpPr>
        <p:spPr>
          <a:xfrm flipH="1">
            <a:off x="8969945" y="3102867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D43FA48-BB25-224D-9B8D-633661FA25A1}"/>
              </a:ext>
            </a:extLst>
          </p:cNvPr>
          <p:cNvCxnSpPr>
            <a:cxnSpLocks/>
          </p:cNvCxnSpPr>
          <p:nvPr/>
        </p:nvCxnSpPr>
        <p:spPr>
          <a:xfrm flipH="1">
            <a:off x="5753519" y="3101445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16593C9-BD3F-D54A-A77A-8F4F3F4611D1}"/>
              </a:ext>
            </a:extLst>
          </p:cNvPr>
          <p:cNvCxnSpPr>
            <a:cxnSpLocks/>
          </p:cNvCxnSpPr>
          <p:nvPr/>
        </p:nvCxnSpPr>
        <p:spPr>
          <a:xfrm>
            <a:off x="5753652" y="3037231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2EC41504-5090-4C48-9AF4-B7B0D8593D95}"/>
              </a:ext>
            </a:extLst>
          </p:cNvPr>
          <p:cNvCxnSpPr>
            <a:cxnSpLocks/>
          </p:cNvCxnSpPr>
          <p:nvPr/>
        </p:nvCxnSpPr>
        <p:spPr>
          <a:xfrm>
            <a:off x="5755449" y="3475537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9352CAF5-651F-5048-87BA-5A5066600BC1}"/>
              </a:ext>
            </a:extLst>
          </p:cNvPr>
          <p:cNvCxnSpPr>
            <a:cxnSpLocks/>
          </p:cNvCxnSpPr>
          <p:nvPr/>
        </p:nvCxnSpPr>
        <p:spPr>
          <a:xfrm flipV="1">
            <a:off x="8970478" y="3474609"/>
            <a:ext cx="0" cy="132163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F2407830-64F4-3845-AD18-1B548529DFF6}"/>
              </a:ext>
            </a:extLst>
          </p:cNvPr>
          <p:cNvCxnSpPr>
            <a:cxnSpLocks/>
          </p:cNvCxnSpPr>
          <p:nvPr/>
        </p:nvCxnSpPr>
        <p:spPr>
          <a:xfrm>
            <a:off x="5755449" y="3883629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787EF4C-32B1-B643-AE34-843F0F40DB1F}"/>
              </a:ext>
            </a:extLst>
          </p:cNvPr>
          <p:cNvCxnSpPr>
            <a:cxnSpLocks/>
          </p:cNvCxnSpPr>
          <p:nvPr/>
        </p:nvCxnSpPr>
        <p:spPr>
          <a:xfrm flipH="1">
            <a:off x="11036224" y="2939830"/>
            <a:ext cx="614724" cy="3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A99C8DB4-7E47-744F-8660-932C99156543}"/>
              </a:ext>
            </a:extLst>
          </p:cNvPr>
          <p:cNvCxnSpPr>
            <a:cxnSpLocks/>
          </p:cNvCxnSpPr>
          <p:nvPr/>
        </p:nvCxnSpPr>
        <p:spPr>
          <a:xfrm rot="10800000">
            <a:off x="11348792" y="2880521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D483C18-1F8F-9244-9BBB-2BBCC614B764}"/>
              </a:ext>
            </a:extLst>
          </p:cNvPr>
          <p:cNvCxnSpPr>
            <a:cxnSpLocks/>
          </p:cNvCxnSpPr>
          <p:nvPr/>
        </p:nvCxnSpPr>
        <p:spPr>
          <a:xfrm flipH="1">
            <a:off x="4818056" y="2943926"/>
            <a:ext cx="182880" cy="0"/>
          </a:xfrm>
          <a:prstGeom prst="line">
            <a:avLst/>
          </a:prstGeom>
          <a:ln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87BFE3C-9842-D04B-ACB0-1F25B1741F54}"/>
              </a:ext>
            </a:extLst>
          </p:cNvPr>
          <p:cNvSpPr/>
          <p:nvPr/>
        </p:nvSpPr>
        <p:spPr>
          <a:xfrm>
            <a:off x="2927284" y="2792914"/>
            <a:ext cx="19376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periodic boundary </a:t>
            </a:r>
            <a:r>
              <a:rPr lang="en-US" sz="1400" dirty="0"/>
              <a:t>(</a:t>
            </a:r>
            <a:r>
              <a:rPr lang="en-US" sz="1400" dirty="0" err="1"/>
              <a:t>pbc</a:t>
            </a:r>
            <a:r>
              <a:rPr lang="en-US" sz="1400" dirty="0"/>
              <a:t>)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16E2E05-1723-254B-A5C5-0A1EFB1AFB8E}"/>
              </a:ext>
            </a:extLst>
          </p:cNvPr>
          <p:cNvCxnSpPr>
            <a:cxnSpLocks/>
          </p:cNvCxnSpPr>
          <p:nvPr/>
        </p:nvCxnSpPr>
        <p:spPr>
          <a:xfrm flipH="1" flipV="1">
            <a:off x="4823805" y="3134868"/>
            <a:ext cx="227042" cy="441816"/>
          </a:xfrm>
          <a:prstGeom prst="line">
            <a:avLst/>
          </a:prstGeom>
          <a:ln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E4465616-3C0B-F84F-BD06-6726580183A5}"/>
              </a:ext>
            </a:extLst>
          </p:cNvPr>
          <p:cNvCxnSpPr>
            <a:cxnSpLocks/>
          </p:cNvCxnSpPr>
          <p:nvPr/>
        </p:nvCxnSpPr>
        <p:spPr>
          <a:xfrm>
            <a:off x="4818712" y="3734027"/>
            <a:ext cx="182880" cy="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CD8B204B-0E5C-1345-AA7F-09FA32E45388}"/>
              </a:ext>
            </a:extLst>
          </p:cNvPr>
          <p:cNvCxnSpPr>
            <a:cxnSpLocks/>
          </p:cNvCxnSpPr>
          <p:nvPr/>
        </p:nvCxnSpPr>
        <p:spPr>
          <a:xfrm rot="5400000" flipH="1">
            <a:off x="2801503" y="3265697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BF5B6C6B-77BF-2D46-AF11-DD5A98A1BEE8}"/>
              </a:ext>
            </a:extLst>
          </p:cNvPr>
          <p:cNvCxnSpPr>
            <a:cxnSpLocks/>
          </p:cNvCxnSpPr>
          <p:nvPr/>
        </p:nvCxnSpPr>
        <p:spPr>
          <a:xfrm>
            <a:off x="3834352" y="3442802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863D30EC-75AE-DB48-A789-645529041543}"/>
              </a:ext>
            </a:extLst>
          </p:cNvPr>
          <p:cNvCxnSpPr>
            <a:cxnSpLocks/>
          </p:cNvCxnSpPr>
          <p:nvPr/>
        </p:nvCxnSpPr>
        <p:spPr>
          <a:xfrm flipV="1">
            <a:off x="2300222" y="3911209"/>
            <a:ext cx="1401022" cy="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26D2F8B0-4622-0A4F-9A4B-F4E10C812CBE}"/>
              </a:ext>
            </a:extLst>
          </p:cNvPr>
          <p:cNvCxnSpPr>
            <a:cxnSpLocks/>
          </p:cNvCxnSpPr>
          <p:nvPr/>
        </p:nvCxnSpPr>
        <p:spPr>
          <a:xfrm>
            <a:off x="2297963" y="3847315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192103E0-538F-8740-ACCE-50AE8E86A307}"/>
              </a:ext>
            </a:extLst>
          </p:cNvPr>
          <p:cNvCxnSpPr>
            <a:cxnSpLocks/>
          </p:cNvCxnSpPr>
          <p:nvPr/>
        </p:nvCxnSpPr>
        <p:spPr>
          <a:xfrm>
            <a:off x="3694717" y="3848912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2389CDCD-2A0F-7446-A057-6D7CD85E96D3}"/>
              </a:ext>
            </a:extLst>
          </p:cNvPr>
          <p:cNvCxnSpPr>
            <a:cxnSpLocks/>
          </p:cNvCxnSpPr>
          <p:nvPr/>
        </p:nvCxnSpPr>
        <p:spPr>
          <a:xfrm flipH="1">
            <a:off x="3033988" y="3919548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BBC04413-B122-424A-98CB-2738BDCD98A5}"/>
              </a:ext>
            </a:extLst>
          </p:cNvPr>
          <p:cNvCxnSpPr>
            <a:cxnSpLocks/>
          </p:cNvCxnSpPr>
          <p:nvPr/>
        </p:nvCxnSpPr>
        <p:spPr>
          <a:xfrm flipV="1">
            <a:off x="5733211" y="4429222"/>
            <a:ext cx="5911221" cy="5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8CEC2352-7ADD-084E-9201-68F2683BF456}"/>
              </a:ext>
            </a:extLst>
          </p:cNvPr>
          <p:cNvCxnSpPr>
            <a:cxnSpLocks/>
          </p:cNvCxnSpPr>
          <p:nvPr/>
        </p:nvCxnSpPr>
        <p:spPr>
          <a:xfrm rot="10800000" flipH="1">
            <a:off x="5738999" y="4324790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804B306D-3C6C-E14D-ADC9-87222D1FE697}"/>
              </a:ext>
            </a:extLst>
          </p:cNvPr>
          <p:cNvCxnSpPr>
            <a:cxnSpLocks/>
          </p:cNvCxnSpPr>
          <p:nvPr/>
        </p:nvCxnSpPr>
        <p:spPr>
          <a:xfrm>
            <a:off x="11643384" y="4364964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76EDBEAF-BFA8-5E4F-ADCF-30ABEFD041B1}"/>
              </a:ext>
            </a:extLst>
          </p:cNvPr>
          <p:cNvCxnSpPr>
            <a:cxnSpLocks/>
          </p:cNvCxnSpPr>
          <p:nvPr/>
        </p:nvCxnSpPr>
        <p:spPr>
          <a:xfrm>
            <a:off x="5761335" y="2680813"/>
            <a:ext cx="0" cy="10998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FAF853E5-5DFC-924C-8AB5-A14F1AA0285D}"/>
              </a:ext>
            </a:extLst>
          </p:cNvPr>
          <p:cNvCxnSpPr>
            <a:cxnSpLocks/>
          </p:cNvCxnSpPr>
          <p:nvPr/>
        </p:nvCxnSpPr>
        <p:spPr>
          <a:xfrm>
            <a:off x="517759" y="3883629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DCFFB3B7-1DB0-A747-A172-6D7B9432BDEB}"/>
              </a:ext>
            </a:extLst>
          </p:cNvPr>
          <p:cNvCxnSpPr>
            <a:cxnSpLocks/>
          </p:cNvCxnSpPr>
          <p:nvPr/>
        </p:nvCxnSpPr>
        <p:spPr>
          <a:xfrm flipV="1">
            <a:off x="844068" y="4389097"/>
            <a:ext cx="2189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A6B2D0D5-9DBB-B44B-8060-FE0E318C9654}"/>
              </a:ext>
            </a:extLst>
          </p:cNvPr>
          <p:cNvCxnSpPr>
            <a:cxnSpLocks/>
          </p:cNvCxnSpPr>
          <p:nvPr/>
        </p:nvCxnSpPr>
        <p:spPr>
          <a:xfrm>
            <a:off x="846160" y="4325203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821CFDB8-D8BC-2746-97BD-5F5182703EA9}"/>
              </a:ext>
            </a:extLst>
          </p:cNvPr>
          <p:cNvCxnSpPr>
            <a:cxnSpLocks/>
          </p:cNvCxnSpPr>
          <p:nvPr/>
        </p:nvCxnSpPr>
        <p:spPr>
          <a:xfrm>
            <a:off x="3027461" y="4326800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FBC568E4-D3FE-944D-AADA-3D6387EE32E1}"/>
              </a:ext>
            </a:extLst>
          </p:cNvPr>
          <p:cNvCxnSpPr>
            <a:cxnSpLocks/>
          </p:cNvCxnSpPr>
          <p:nvPr/>
        </p:nvCxnSpPr>
        <p:spPr>
          <a:xfrm flipH="1">
            <a:off x="2366732" y="4397436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39776715-11C0-E04B-AE15-C76F468277A0}"/>
              </a:ext>
            </a:extLst>
          </p:cNvPr>
          <p:cNvCxnSpPr>
            <a:cxnSpLocks/>
          </p:cNvCxnSpPr>
          <p:nvPr/>
        </p:nvCxnSpPr>
        <p:spPr>
          <a:xfrm>
            <a:off x="517759" y="4327311"/>
            <a:ext cx="0" cy="161927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ight Brace 187">
            <a:extLst>
              <a:ext uri="{FF2B5EF4-FFF2-40B4-BE49-F238E27FC236}">
                <a16:creationId xmlns:a16="http://schemas.microsoft.com/office/drawing/2014/main" id="{2AD21062-89EE-8445-9785-95F254917562}"/>
              </a:ext>
            </a:extLst>
          </p:cNvPr>
          <p:cNvSpPr/>
          <p:nvPr/>
        </p:nvSpPr>
        <p:spPr>
          <a:xfrm rot="5400000">
            <a:off x="462597" y="3375271"/>
            <a:ext cx="109728" cy="384048"/>
          </a:xfrm>
          <a:prstGeom prst="rightBrac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94BA0BCE-13B0-3B49-9236-2762330307DA}"/>
              </a:ext>
            </a:extLst>
          </p:cNvPr>
          <p:cNvCxnSpPr>
            <a:cxnSpLocks/>
          </p:cNvCxnSpPr>
          <p:nvPr/>
        </p:nvCxnSpPr>
        <p:spPr>
          <a:xfrm rot="5400000" flipH="1">
            <a:off x="3787525" y="4584146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ounded Rectangle 196">
            <a:extLst>
              <a:ext uri="{FF2B5EF4-FFF2-40B4-BE49-F238E27FC236}">
                <a16:creationId xmlns:a16="http://schemas.microsoft.com/office/drawing/2014/main" id="{01377981-1A99-AE48-A8D5-36EBF9D0EF53}"/>
              </a:ext>
            </a:extLst>
          </p:cNvPr>
          <p:cNvSpPr/>
          <p:nvPr/>
        </p:nvSpPr>
        <p:spPr>
          <a:xfrm>
            <a:off x="174533" y="1094839"/>
            <a:ext cx="2121299" cy="811220"/>
          </a:xfrm>
          <a:prstGeom prst="roundRect">
            <a:avLst>
              <a:gd name="adj" fmla="val 2103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job registration (</a:t>
            </a:r>
            <a:r>
              <a:rPr lang="en-US" sz="1400" dirty="0" err="1">
                <a:solidFill>
                  <a:schemeClr val="tx1"/>
                </a:solidFill>
              </a:rPr>
              <a:t>jobutils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file logger  (</a:t>
            </a:r>
            <a:r>
              <a:rPr lang="en-US" sz="1400" dirty="0" err="1">
                <a:solidFill>
                  <a:schemeClr val="tx1"/>
                </a:solidFill>
              </a:rPr>
              <a:t>logutils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01" name="Rounded Rectangle 200">
            <a:extLst>
              <a:ext uri="{FF2B5EF4-FFF2-40B4-BE49-F238E27FC236}">
                <a16:creationId xmlns:a16="http://schemas.microsoft.com/office/drawing/2014/main" id="{2E175DBF-3269-A648-A105-27E7E818773B}"/>
              </a:ext>
            </a:extLst>
          </p:cNvPr>
          <p:cNvSpPr/>
          <p:nvPr/>
        </p:nvSpPr>
        <p:spPr>
          <a:xfrm>
            <a:off x="168928" y="5052820"/>
            <a:ext cx="11860396" cy="544456"/>
          </a:xfrm>
          <a:prstGeom prst="roundRect">
            <a:avLst>
              <a:gd name="adj" fmla="val 3616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ounded Rectangle 201">
            <a:extLst>
              <a:ext uri="{FF2B5EF4-FFF2-40B4-BE49-F238E27FC236}">
                <a16:creationId xmlns:a16="http://schemas.microsoft.com/office/drawing/2014/main" id="{2CE968C9-6FC5-1E4B-9762-7625B1E7D3F7}"/>
              </a:ext>
            </a:extLst>
          </p:cNvPr>
          <p:cNvSpPr/>
          <p:nvPr/>
        </p:nvSpPr>
        <p:spPr>
          <a:xfrm>
            <a:off x="168928" y="5812557"/>
            <a:ext cx="11860396" cy="521208"/>
          </a:xfrm>
          <a:prstGeom prst="roundRect">
            <a:avLst>
              <a:gd name="adj" fmla="val 3761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  amorphous builder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molecular dynamics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trajectory analysis (</a:t>
            </a:r>
            <a:r>
              <a:rPr lang="en-US" sz="1400" dirty="0" err="1">
                <a:solidFill>
                  <a:schemeClr val="tx1"/>
                </a:solidFill>
              </a:rPr>
              <a:t>ab_lmp_traj</a:t>
            </a:r>
            <a:r>
              <a:rPr lang="en-US" sz="1400" dirty="0">
                <a:solidFill>
                  <a:schemeClr val="tx1"/>
                </a:solidFill>
              </a:rPr>
              <a:t>)      crystal builder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1400" dirty="0">
                <a:solidFill>
                  <a:schemeClr val="tx1"/>
                </a:solidFill>
              </a:rPr>
              <a:t>molecular dynamics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1400" dirty="0">
                <a:solidFill>
                  <a:schemeClr val="tx1"/>
                </a:solidFill>
              </a:rPr>
              <a:t>log analysis (</a:t>
            </a:r>
            <a:r>
              <a:rPr lang="en-US" sz="1400" dirty="0" err="1">
                <a:solidFill>
                  <a:schemeClr val="tx1"/>
                </a:solidFill>
              </a:rPr>
              <a:t>cb_lmp_log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molecule builder      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en-US" sz="1400" dirty="0">
                <a:solidFill>
                  <a:schemeClr val="tx1"/>
                </a:solidFill>
                <a:sym typeface="Wingdings" pitchFamily="2" charset="2"/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molecular dynamics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log analysis (</a:t>
            </a:r>
            <a:r>
              <a:rPr lang="en-US" sz="1400" dirty="0" err="1">
                <a:solidFill>
                  <a:schemeClr val="tx1"/>
                </a:solidFill>
              </a:rPr>
              <a:t>mb_lmp_log</a:t>
            </a:r>
            <a:r>
              <a:rPr lang="en-US" sz="1400" dirty="0">
                <a:solidFill>
                  <a:schemeClr val="tx1"/>
                </a:solidFill>
              </a:rPr>
              <a:t>)                run command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1400" dirty="0">
                <a:solidFill>
                  <a:schemeClr val="tx1"/>
                </a:solidFill>
                <a:sym typeface="Wingdings" pitchFamily="2" charset="2"/>
              </a:rPr>
              <a:t>check results              </a:t>
            </a:r>
            <a:r>
              <a:rPr lang="en-US" sz="1400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sz="1400" dirty="0">
                <a:solidFill>
                  <a:schemeClr val="tx1"/>
                </a:solidFill>
                <a:sym typeface="Wingdings" pitchFamily="2" charset="2"/>
              </a:rPr>
              <a:t>update tags (</a:t>
            </a:r>
            <a:r>
              <a:rPr lang="en-US" sz="1400" dirty="0">
                <a:solidFill>
                  <a:schemeClr val="tx1"/>
                </a:solidFill>
              </a:rPr>
              <a:t>test)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509083AD-01D3-6C4F-BB35-B0596080E109}"/>
              </a:ext>
            </a:extLst>
          </p:cNvPr>
          <p:cNvSpPr txBox="1"/>
          <p:nvPr/>
        </p:nvSpPr>
        <p:spPr>
          <a:xfrm>
            <a:off x="167366" y="2023348"/>
            <a:ext cx="2272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application focused modules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454E4D4-B96B-EC4C-866B-39A872CA4C49}"/>
              </a:ext>
            </a:extLst>
          </p:cNvPr>
          <p:cNvSpPr txBox="1"/>
          <p:nvPr/>
        </p:nvSpPr>
        <p:spPr>
          <a:xfrm>
            <a:off x="177582" y="5062172"/>
            <a:ext cx="11844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</a:rPr>
              <a:t>    Builder          </a:t>
            </a:r>
            <a:r>
              <a:rPr lang="en-US" sz="1400" dirty="0"/>
              <a:t>:</a:t>
            </a:r>
            <a:r>
              <a:rPr lang="en-US" sz="1400" dirty="0">
                <a:solidFill>
                  <a:srgbClr val="FFC000"/>
                </a:solidFill>
              </a:rPr>
              <a:t>  </a:t>
            </a:r>
            <a:r>
              <a:rPr lang="en-US" sz="1400" dirty="0"/>
              <a:t>molecule (</a:t>
            </a:r>
            <a:r>
              <a:rPr lang="en-US" sz="1400" dirty="0" err="1"/>
              <a:t>mol_bldr</a:t>
            </a:r>
            <a:r>
              <a:rPr lang="en-US" sz="1400" dirty="0"/>
              <a:t>), amorphous (</a:t>
            </a:r>
            <a:r>
              <a:rPr lang="en-US" sz="1400" dirty="0" err="1"/>
              <a:t>amorp_bldr</a:t>
            </a:r>
            <a:r>
              <a:rPr lang="en-US" sz="1400" dirty="0"/>
              <a:t>), and crystal (</a:t>
            </a:r>
            <a:r>
              <a:rPr lang="en-US" sz="1400" dirty="0" err="1"/>
              <a:t>xtal_bldr</a:t>
            </a:r>
            <a:r>
              <a:rPr lang="en-US" sz="1400" dirty="0"/>
              <a:t>)                    </a:t>
            </a:r>
            <a:r>
              <a:rPr lang="en-US" sz="1400" dirty="0">
                <a:solidFill>
                  <a:srgbClr val="FFC000"/>
                </a:solidFill>
              </a:rPr>
              <a:t>Molecular Dynamics</a:t>
            </a:r>
            <a:r>
              <a:rPr lang="en-US" sz="1400" dirty="0"/>
              <a:t>: LAMMPS runner (</a:t>
            </a:r>
            <a:r>
              <a:rPr lang="en-US" sz="1400" dirty="0" err="1"/>
              <a:t>lammps</a:t>
            </a:r>
            <a:r>
              <a:rPr lang="en-US" sz="1400" dirty="0"/>
              <a:t>) </a:t>
            </a:r>
          </a:p>
          <a:p>
            <a:r>
              <a:rPr lang="en-US" sz="1400" dirty="0">
                <a:solidFill>
                  <a:srgbClr val="FFC000"/>
                </a:solidFill>
              </a:rPr>
              <a:t>    Solid Physics</a:t>
            </a:r>
            <a:r>
              <a:rPr lang="en-US" sz="1400" dirty="0"/>
              <a:t>:  reciprocal space (</a:t>
            </a:r>
            <a:r>
              <a:rPr lang="en-US" sz="1400" dirty="0" err="1"/>
              <a:t>recip_sp</a:t>
            </a:r>
            <a:r>
              <a:rPr lang="en-US" sz="1400" dirty="0"/>
              <a:t>), phonon dispersion (dispersion)                                        </a:t>
            </a:r>
            <a:r>
              <a:rPr lang="en-US" sz="1400" dirty="0">
                <a:solidFill>
                  <a:srgbClr val="FFC000"/>
                </a:solidFill>
              </a:rPr>
              <a:t>MD Post Analysis      </a:t>
            </a:r>
            <a:r>
              <a:rPr lang="en-US" sz="1400" dirty="0"/>
              <a:t>: log (</a:t>
            </a:r>
            <a:r>
              <a:rPr lang="en-US" sz="1400" dirty="0" err="1"/>
              <a:t>lmp_log</a:t>
            </a:r>
            <a:r>
              <a:rPr lang="en-US" sz="1400" dirty="0"/>
              <a:t>), trajectory (</a:t>
            </a:r>
            <a:r>
              <a:rPr lang="en-US" sz="1400" dirty="0" err="1"/>
              <a:t>lmp_traj</a:t>
            </a:r>
            <a:r>
              <a:rPr lang="en-US" sz="1400" dirty="0"/>
              <a:t>) </a:t>
            </a:r>
          </a:p>
        </p:txBody>
      </p: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188493AA-597F-2245-87B7-66A8DF2F8141}"/>
              </a:ext>
            </a:extLst>
          </p:cNvPr>
          <p:cNvCxnSpPr>
            <a:cxnSpLocks/>
          </p:cNvCxnSpPr>
          <p:nvPr/>
        </p:nvCxnSpPr>
        <p:spPr>
          <a:xfrm flipH="1">
            <a:off x="382064" y="2664294"/>
            <a:ext cx="320270" cy="0"/>
          </a:xfrm>
          <a:prstGeom prst="line">
            <a:avLst/>
          </a:prstGeom>
          <a:ln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AC065B8D-6EE4-7242-B8A1-7CF52619B1D4}"/>
              </a:ext>
            </a:extLst>
          </p:cNvPr>
          <p:cNvSpPr/>
          <p:nvPr/>
        </p:nvSpPr>
        <p:spPr>
          <a:xfrm>
            <a:off x="177583" y="2298292"/>
            <a:ext cx="2349696" cy="899717"/>
          </a:xfrm>
          <a:prstGeom prst="roundRect">
            <a:avLst>
              <a:gd name="adj" fmla="val 18575"/>
            </a:avLst>
          </a:prstGeom>
          <a:noFill/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seeds in </a:t>
            </a:r>
            <a:r>
              <a:rPr lang="en-US" sz="1200" dirty="0">
                <a:solidFill>
                  <a:schemeClr val="accent5"/>
                </a:solidFill>
              </a:rPr>
              <a:t>light blue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         indicates dependence</a:t>
            </a:r>
          </a:p>
          <a:p>
            <a:r>
              <a:rPr lang="en-US" sz="1200" dirty="0">
                <a:solidFill>
                  <a:schemeClr val="tx1"/>
                </a:solidFill>
              </a:rPr>
              <a:t>(linear, branching, and merging)</a:t>
            </a:r>
          </a:p>
          <a:p>
            <a:r>
              <a:rPr lang="en-US" sz="1200" dirty="0">
                <a:solidFill>
                  <a:schemeClr val="tx1"/>
                </a:solidFill>
              </a:rPr>
              <a:t>centers and terminators in </a:t>
            </a:r>
            <a:r>
              <a:rPr lang="en-US" sz="1200" dirty="0">
                <a:solidFill>
                  <a:srgbClr val="7030A0"/>
                </a:solidFill>
              </a:rPr>
              <a:t>purple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645B989-0AE6-8747-BC26-178C31EAAFD3}"/>
              </a:ext>
            </a:extLst>
          </p:cNvPr>
          <p:cNvSpPr/>
          <p:nvPr/>
        </p:nvSpPr>
        <p:spPr>
          <a:xfrm>
            <a:off x="8585339" y="3579975"/>
            <a:ext cx="16805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</a:rPr>
              <a:t>executable</a:t>
            </a:r>
            <a:r>
              <a:rPr lang="en-US" sz="1400" dirty="0"/>
              <a:t> (process)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0072D44-E63E-3A40-A103-85C34FE92124}"/>
              </a:ext>
            </a:extLst>
          </p:cNvPr>
          <p:cNvSpPr/>
          <p:nvPr/>
        </p:nvSpPr>
        <p:spPr>
          <a:xfrm>
            <a:off x="11353800" y="5056743"/>
            <a:ext cx="6270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rgbClr val="7030A0"/>
                </a:solidFill>
              </a:rPr>
              <a:t>driver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69B750B-F538-A346-9E74-66BA3FF4CE22}"/>
              </a:ext>
            </a:extLst>
          </p:cNvPr>
          <p:cNvSpPr/>
          <p:nvPr/>
        </p:nvSpPr>
        <p:spPr>
          <a:xfrm>
            <a:off x="11113616" y="5819324"/>
            <a:ext cx="8930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solidFill>
                  <a:srgbClr val="7030A0"/>
                </a:solidFill>
              </a:rPr>
              <a:t>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58E483-2560-6248-A99C-4FA39AA2FFC0}"/>
              </a:ext>
            </a:extLst>
          </p:cNvPr>
          <p:cNvSpPr/>
          <p:nvPr/>
        </p:nvSpPr>
        <p:spPr>
          <a:xfrm>
            <a:off x="10561609" y="281112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module/</a:t>
            </a:r>
            <a:r>
              <a:rPr lang="en-US" b="1" dirty="0" err="1">
                <a:solidFill>
                  <a:srgbClr val="7030A0"/>
                </a:solidFill>
              </a:rPr>
              <a:t>nemd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D6BA2C4-480D-39D7-BEAA-99FFCBF58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6A8EA30-F965-B30B-AF61-C30FFF446AD8}"/>
              </a:ext>
            </a:extLst>
          </p:cNvPr>
          <p:cNvSpPr/>
          <p:nvPr/>
        </p:nvSpPr>
        <p:spPr>
          <a:xfrm>
            <a:off x="2522886" y="1095770"/>
            <a:ext cx="7318721" cy="80574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4" rtlCol="0" anchor="ctr"/>
          <a:lstStyle/>
          <a:p>
            <a:r>
              <a:rPr lang="en-US" sz="1400" dirty="0" err="1">
                <a:solidFill>
                  <a:schemeClr val="tx1"/>
                </a:solidFill>
              </a:rPr>
              <a:t>builtins</a:t>
            </a:r>
            <a:r>
              <a:rPr lang="en-US" sz="1400" dirty="0">
                <a:solidFill>
                  <a:schemeClr val="tx1"/>
                </a:solidFill>
              </a:rPr>
              <a:t> (</a:t>
            </a:r>
            <a:r>
              <a:rPr lang="en-US" sz="1400" dirty="0" err="1">
                <a:solidFill>
                  <a:schemeClr val="tx1"/>
                </a:solidFill>
              </a:rPr>
              <a:t>builtinsutils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system (</a:t>
            </a:r>
            <a:r>
              <a:rPr lang="en-US" sz="1400" dirty="0" err="1">
                <a:solidFill>
                  <a:schemeClr val="tx1"/>
                </a:solidFill>
              </a:rPr>
              <a:t>osutils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process (</a:t>
            </a:r>
            <a:r>
              <a:rPr lang="en-US" sz="1400" dirty="0" err="1">
                <a:solidFill>
                  <a:schemeClr val="tx1"/>
                </a:solidFill>
              </a:rPr>
              <a:t>psutils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time (</a:t>
            </a:r>
            <a:r>
              <a:rPr lang="en-US" sz="1400" dirty="0" err="1">
                <a:solidFill>
                  <a:schemeClr val="tx1"/>
                </a:solidFill>
              </a:rPr>
              <a:t>timeutils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environment (</a:t>
            </a:r>
            <a:r>
              <a:rPr lang="en-US" sz="1400" dirty="0" err="1">
                <a:solidFill>
                  <a:schemeClr val="tx1"/>
                </a:solidFill>
              </a:rPr>
              <a:t>envutils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constants (constants)</a:t>
            </a:r>
          </a:p>
          <a:p>
            <a:r>
              <a:rPr lang="en-US" sz="1400" dirty="0">
                <a:solidFill>
                  <a:schemeClr val="tx1"/>
                </a:solidFill>
              </a:rPr>
              <a:t>hardcoded (symbols)</a:t>
            </a:r>
          </a:p>
          <a:p>
            <a:r>
              <a:rPr lang="en-US" sz="1400" dirty="0" err="1">
                <a:solidFill>
                  <a:schemeClr val="tx1"/>
                </a:solidFill>
              </a:rPr>
              <a:t>numba</a:t>
            </a:r>
            <a:r>
              <a:rPr lang="en-US" sz="1400" dirty="0">
                <a:solidFill>
                  <a:schemeClr val="tx1"/>
                </a:solidFill>
              </a:rPr>
              <a:t> (</a:t>
            </a:r>
            <a:r>
              <a:rPr lang="en-US" sz="1400" dirty="0" err="1">
                <a:solidFill>
                  <a:schemeClr val="tx1"/>
                </a:solidFill>
              </a:rPr>
              <a:t>numbautils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 err="1">
                <a:solidFill>
                  <a:schemeClr val="tx1"/>
                </a:solidFill>
              </a:rPr>
              <a:t>numpy</a:t>
            </a:r>
            <a:r>
              <a:rPr lang="en-US" sz="1400" dirty="0">
                <a:solidFill>
                  <a:schemeClr val="tx1"/>
                </a:solidFill>
              </a:rPr>
              <a:t> (</a:t>
            </a:r>
            <a:r>
              <a:rPr lang="en-US" sz="1400" dirty="0" err="1">
                <a:solidFill>
                  <a:schemeClr val="tx1"/>
                </a:solidFill>
              </a:rPr>
              <a:t>numpyutils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 err="1">
                <a:solidFill>
                  <a:schemeClr val="tx1"/>
                </a:solidFill>
              </a:rPr>
              <a:t>rdkit</a:t>
            </a:r>
            <a:r>
              <a:rPr lang="en-US" sz="1400" dirty="0">
                <a:solidFill>
                  <a:schemeClr val="tx1"/>
                </a:solidFill>
              </a:rPr>
              <a:t> (</a:t>
            </a:r>
            <a:r>
              <a:rPr lang="en-US" sz="1400" dirty="0" err="1">
                <a:solidFill>
                  <a:schemeClr val="tx1"/>
                </a:solidFill>
              </a:rPr>
              <a:t>rdkitutils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points (geometry)</a:t>
            </a:r>
          </a:p>
          <a:p>
            <a:r>
              <a:rPr lang="en-US" sz="1400" dirty="0">
                <a:solidFill>
                  <a:schemeClr val="tx1"/>
                </a:solidFill>
              </a:rPr>
              <a:t>matplotlib (</a:t>
            </a:r>
            <a:r>
              <a:rPr lang="en-US" sz="1400" dirty="0" err="1">
                <a:solidFill>
                  <a:schemeClr val="tx1"/>
                </a:solidFill>
              </a:rPr>
              <a:t>plotutils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E35E9EB-CECE-0C13-FEBA-5B9120FA4B47}"/>
              </a:ext>
            </a:extLst>
          </p:cNvPr>
          <p:cNvSpPr/>
          <p:nvPr/>
        </p:nvSpPr>
        <p:spPr>
          <a:xfrm>
            <a:off x="5128787" y="4491442"/>
            <a:ext cx="11673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check (check)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4228E6F-5DA8-39DA-7A39-4FE60A50F28E}"/>
              </a:ext>
            </a:extLst>
          </p:cNvPr>
          <p:cNvCxnSpPr>
            <a:cxnSpLocks/>
          </p:cNvCxnSpPr>
          <p:nvPr/>
        </p:nvCxnSpPr>
        <p:spPr>
          <a:xfrm rot="5400000" flipH="1">
            <a:off x="5066907" y="4595030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A7587610-3CA1-C347-80B6-9027455CC19A}"/>
              </a:ext>
            </a:extLst>
          </p:cNvPr>
          <p:cNvSpPr/>
          <p:nvPr/>
        </p:nvSpPr>
        <p:spPr>
          <a:xfrm>
            <a:off x="177582" y="2289477"/>
            <a:ext cx="11860396" cy="2525972"/>
          </a:xfrm>
          <a:prstGeom prst="roundRect">
            <a:avLst>
              <a:gd name="adj" fmla="val 69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42C55-FDA0-8FD1-FDFA-42C5E8A60CDB}"/>
              </a:ext>
            </a:extLst>
          </p:cNvPr>
          <p:cNvCxnSpPr>
            <a:cxnSpLocks/>
          </p:cNvCxnSpPr>
          <p:nvPr/>
        </p:nvCxnSpPr>
        <p:spPr>
          <a:xfrm>
            <a:off x="7572802" y="2510949"/>
            <a:ext cx="150422" cy="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4FECF-B262-A4D6-7A52-2EC0E71A70C7}"/>
              </a:ext>
            </a:extLst>
          </p:cNvPr>
          <p:cNvCxnSpPr>
            <a:cxnSpLocks/>
          </p:cNvCxnSpPr>
          <p:nvPr/>
        </p:nvCxnSpPr>
        <p:spPr>
          <a:xfrm flipV="1">
            <a:off x="5107967" y="2679623"/>
            <a:ext cx="1401022" cy="9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BF1135A-49DB-43A7-1097-2185A561C68F}"/>
              </a:ext>
            </a:extLst>
          </p:cNvPr>
          <p:cNvCxnSpPr>
            <a:cxnSpLocks/>
          </p:cNvCxnSpPr>
          <p:nvPr/>
        </p:nvCxnSpPr>
        <p:spPr>
          <a:xfrm>
            <a:off x="5111494" y="2615729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CA2648C-C1AC-D5E0-5CAB-B309CAC4DF3D}"/>
              </a:ext>
            </a:extLst>
          </p:cNvPr>
          <p:cNvCxnSpPr>
            <a:cxnSpLocks/>
          </p:cNvCxnSpPr>
          <p:nvPr/>
        </p:nvCxnSpPr>
        <p:spPr>
          <a:xfrm>
            <a:off x="6508248" y="2617326"/>
            <a:ext cx="0" cy="6400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3F9C1E3-D35B-9A1D-D341-F75B46512ADE}"/>
              </a:ext>
            </a:extLst>
          </p:cNvPr>
          <p:cNvCxnSpPr>
            <a:cxnSpLocks/>
          </p:cNvCxnSpPr>
          <p:nvPr/>
        </p:nvCxnSpPr>
        <p:spPr>
          <a:xfrm rot="5400000" flipH="1">
            <a:off x="10570353" y="3267951"/>
            <a:ext cx="598" cy="109728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089F3599-5F63-4826-A4D3-00BAEEF5F2DA}"/>
              </a:ext>
            </a:extLst>
          </p:cNvPr>
          <p:cNvSpPr txBox="1"/>
          <p:nvPr/>
        </p:nvSpPr>
        <p:spPr>
          <a:xfrm>
            <a:off x="7138589" y="3176770"/>
            <a:ext cx="1361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F0"/>
                </a:solidFill>
              </a:rPr>
              <a:t>type &amp; assign</a:t>
            </a:r>
          </a:p>
          <a:p>
            <a:pPr algn="ctr"/>
            <a:r>
              <a:rPr lang="en-US" sz="1400" dirty="0"/>
              <a:t>(</a:t>
            </a:r>
            <a:r>
              <a:rPr lang="en-US" sz="1400" dirty="0" err="1"/>
              <a:t>oplsua</a:t>
            </a:r>
            <a:r>
              <a:rPr lang="en-US" sz="1400" dirty="0"/>
              <a:t>)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5BA1D52-21BC-87F4-16EA-CFFF96D321E4}"/>
              </a:ext>
            </a:extLst>
          </p:cNvPr>
          <p:cNvCxnSpPr>
            <a:cxnSpLocks/>
          </p:cNvCxnSpPr>
          <p:nvPr/>
        </p:nvCxnSpPr>
        <p:spPr>
          <a:xfrm flipH="1">
            <a:off x="6793889" y="3320262"/>
            <a:ext cx="347266" cy="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EBF6F02-8466-A426-51D1-E6B4089706B6}"/>
              </a:ext>
            </a:extLst>
          </p:cNvPr>
          <p:cNvCxnSpPr>
            <a:cxnSpLocks/>
          </p:cNvCxnSpPr>
          <p:nvPr/>
        </p:nvCxnSpPr>
        <p:spPr>
          <a:xfrm>
            <a:off x="6705411" y="1536732"/>
            <a:ext cx="0" cy="137160"/>
          </a:xfrm>
          <a:prstGeom prst="straightConnector1">
            <a:avLst/>
          </a:prstGeom>
          <a:ln>
            <a:solidFill>
              <a:schemeClr val="accent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26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49F4-3DDE-4B4C-842B-03C52EF72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4025"/>
          </a:xfrm>
        </p:spPr>
        <p:txBody>
          <a:bodyPr numCol="1"/>
          <a:lstStyle/>
          <a:p>
            <a:r>
              <a:rPr lang="en-US" dirty="0"/>
              <a:t>Environmental Configuration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4C6832-51B5-864C-A5B6-0C3040F3C4AC}"/>
              </a:ext>
            </a:extLst>
          </p:cNvPr>
          <p:cNvSpPr/>
          <p:nvPr/>
        </p:nvSpPr>
        <p:spPr>
          <a:xfrm>
            <a:off x="429485" y="1963691"/>
            <a:ext cx="11206992" cy="4524315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r>
              <a:rPr lang="en-US" sz="1200" dirty="0"/>
              <a:t># /bin/</a:t>
            </a:r>
            <a:r>
              <a:rPr lang="en-US" sz="1200" dirty="0" err="1"/>
              <a:t>sh</a:t>
            </a:r>
            <a:br>
              <a:rPr lang="en-US" sz="1200" dirty="0"/>
            </a:br>
            <a:r>
              <a:rPr lang="en-US" sz="1200" dirty="0"/>
              <a:t>: '</a:t>
            </a:r>
            <a:br>
              <a:rPr lang="en-US" sz="1200" dirty="0"/>
            </a:br>
            <a:r>
              <a:rPr lang="en-US" sz="1200" dirty="0"/>
              <a:t>Set up the environment for the module, </a:t>
            </a:r>
            <a:r>
              <a:rPr lang="en-US" sz="1200" dirty="0" err="1"/>
              <a:t>sh</a:t>
            </a:r>
            <a:r>
              <a:rPr lang="en-US" sz="1200" dirty="0"/>
              <a:t>, driver, workflow, and submodule directories.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Usage:</a:t>
            </a:r>
            <a:br>
              <a:rPr lang="en-US" sz="1200" dirty="0"/>
            </a:br>
            <a:r>
              <a:rPr lang="en-US" sz="1200" dirty="0"/>
              <a:t>  . </a:t>
            </a:r>
            <a:r>
              <a:rPr lang="en-US" sz="1200" dirty="0" err="1"/>
              <a:t>premake</a:t>
            </a:r>
            <a:br>
              <a:rPr lang="en-US" sz="1200" dirty="0"/>
            </a:br>
            <a:r>
              <a:rPr lang="en-US" sz="1200" dirty="0"/>
              <a:t>  source </a:t>
            </a:r>
            <a:r>
              <a:rPr lang="en-US" sz="1200" dirty="0" err="1"/>
              <a:t>premake</a:t>
            </a:r>
            <a:br>
              <a:rPr lang="en-US" sz="1200" dirty="0"/>
            </a:br>
            <a:r>
              <a:rPr lang="en-US" sz="1200" dirty="0"/>
              <a:t>‘</a:t>
            </a:r>
          </a:p>
          <a:p>
            <a:br>
              <a:rPr lang="en-US" sz="1200" dirty="0"/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# Shell Type and Root Directory</a:t>
            </a:r>
            <a:br>
              <a:rPr lang="en-US" sz="1200" dirty="0"/>
            </a:br>
            <a:r>
              <a:rPr lang="en-US" sz="1200" dirty="0"/>
              <a:t>if [ $(</a:t>
            </a:r>
            <a:r>
              <a:rPr lang="en-US" sz="1200" dirty="0" err="1"/>
              <a:t>basename</a:t>
            </a:r>
            <a:r>
              <a:rPr lang="en-US" sz="1200" dirty="0"/>
              <a:t> $0) = '</a:t>
            </a:r>
            <a:r>
              <a:rPr lang="en-US" sz="1200" dirty="0" err="1"/>
              <a:t>premake</a:t>
            </a:r>
            <a:r>
              <a:rPr lang="en-US" sz="1200" dirty="0"/>
              <a:t>' ]</a:t>
            </a:r>
            <a:br>
              <a:rPr lang="en-US" sz="1200" dirty="0"/>
            </a:br>
            <a:r>
              <a:rPr lang="en-US" sz="1200" dirty="0"/>
              <a:t>then</a:t>
            </a:r>
            <a:br>
              <a:rPr lang="en-US" sz="1200" dirty="0"/>
            </a:br>
            <a:r>
              <a:rPr lang="en-US" sz="1200" dirty="0"/>
              <a:t>  NEMD_SRC="$0" &amp;&amp; echo "</a:t>
            </a:r>
            <a:r>
              <a:rPr lang="en-US" sz="1200" dirty="0" err="1"/>
              <a:t>zsh</a:t>
            </a:r>
            <a:r>
              <a:rPr lang="en-US" sz="1200" dirty="0"/>
              <a:t>"</a:t>
            </a:r>
            <a:br>
              <a:rPr lang="en-US" sz="1200" dirty="0"/>
            </a:br>
            <a:r>
              <a:rPr lang="en-US" sz="1200" dirty="0" err="1"/>
              <a:t>elif</a:t>
            </a:r>
            <a:r>
              <a:rPr lang="en-US" sz="1200" dirty="0"/>
              <a:t> [ $BASH_SOURCE ]</a:t>
            </a:r>
            <a:br>
              <a:rPr lang="en-US" sz="1200" dirty="0"/>
            </a:br>
            <a:r>
              <a:rPr lang="en-US" sz="1200" dirty="0"/>
              <a:t>  then</a:t>
            </a:r>
            <a:br>
              <a:rPr lang="en-US" sz="1200" dirty="0"/>
            </a:br>
            <a:r>
              <a:rPr lang="en-US" sz="1200" dirty="0"/>
              <a:t>  NEMD_SRC=${BASH_SOURCE[0]} &amp;&amp; echo "POSIX"</a:t>
            </a:r>
            <a:br>
              <a:rPr lang="en-US" sz="1200" dirty="0"/>
            </a:br>
            <a:r>
              <a:rPr lang="en-US" sz="1200" dirty="0"/>
              <a:t>else</a:t>
            </a:r>
            <a:br>
              <a:rPr lang="en-US" sz="1200" dirty="0"/>
            </a:br>
            <a:r>
              <a:rPr lang="en-US" sz="1200" dirty="0"/>
              <a:t>  x="$(</a:t>
            </a:r>
            <a:r>
              <a:rPr lang="en-US" sz="1200" dirty="0" err="1"/>
              <a:t>lsof</a:t>
            </a:r>
            <a:r>
              <a:rPr lang="en-US" sz="1200" dirty="0"/>
              <a:t> -p $$ -Fn0 | tail -1 | tr -d "\0")" &amp;&amp; NEMD_SRC=${x#*n} &amp;&amp; echo "dash"</a:t>
            </a:r>
            <a:br>
              <a:rPr lang="en-US" sz="1200" dirty="0"/>
            </a:br>
            <a:r>
              <a:rPr lang="en-US" sz="1200" dirty="0"/>
              <a:t>fi</a:t>
            </a:r>
            <a:br>
              <a:rPr lang="en-US" sz="1200" dirty="0"/>
            </a:br>
            <a:r>
              <a:rPr lang="en-US" sz="1200" dirty="0"/>
              <a:t>[ ! -f $NEMD_SRC ] &amp;&amp; echo "Cannot locate the source root" &amp;&amp; return</a:t>
            </a:r>
            <a:br>
              <a:rPr lang="en-US" sz="1200" dirty="0"/>
            </a:br>
            <a:r>
              <a:rPr lang="en-US" sz="1200" dirty="0"/>
              <a:t>NEMD_SRC="$(</a:t>
            </a:r>
            <a:r>
              <a:rPr lang="en-US" sz="1200" dirty="0" err="1"/>
              <a:t>readlink</a:t>
            </a:r>
            <a:r>
              <a:rPr lang="en-US" sz="1200" dirty="0"/>
              <a:t> -f ${NEMD_SRC} | </a:t>
            </a:r>
            <a:r>
              <a:rPr lang="en-US" sz="1200" dirty="0" err="1"/>
              <a:t>xargs</a:t>
            </a:r>
            <a:r>
              <a:rPr lang="en-US" sz="1200" dirty="0"/>
              <a:t> </a:t>
            </a:r>
            <a:r>
              <a:rPr lang="en-US" sz="1200" dirty="0" err="1"/>
              <a:t>dirname</a:t>
            </a:r>
            <a:r>
              <a:rPr lang="en-US" sz="1200" dirty="0"/>
              <a:t>)" &amp;&amp; echo $NEMD_SRC</a:t>
            </a:r>
            <a:br>
              <a:rPr lang="en-US" sz="1200" dirty="0"/>
            </a:br>
            <a:endParaRPr lang="en-US" sz="1200" dirty="0"/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# Searchable Module: NEMD, LAMMPS, and ALAMODE</a:t>
            </a:r>
            <a:br>
              <a:rPr lang="en-US" sz="1200" dirty="0"/>
            </a:br>
            <a:r>
              <a:rPr lang="en-US" sz="1200" dirty="0" err="1"/>
              <a:t>add_pypath</a:t>
            </a:r>
            <a:r>
              <a:rPr lang="en-US" sz="1200" dirty="0"/>
              <a:t>() {</a:t>
            </a:r>
            <a:br>
              <a:rPr lang="en-US" sz="1200" dirty="0"/>
            </a:br>
            <a:r>
              <a:rPr lang="en-US" sz="1200" dirty="0"/>
              <a:t>  [ -d "$1" ] &amp;&amp; echo $PYTHONPATH | grep -q "$1" &amp;&amp; return</a:t>
            </a:r>
            <a:br>
              <a:rPr lang="en-US" sz="1200" dirty="0"/>
            </a:br>
            <a:r>
              <a:rPr lang="en-US" sz="1200" dirty="0"/>
              <a:t>  export PYTHONPATH="$1${PYTHONPATH:+":$PYTHONPATH"}"</a:t>
            </a:r>
            <a:br>
              <a:rPr lang="en-US" sz="1200" dirty="0"/>
            </a:br>
            <a:r>
              <a:rPr lang="en-US" sz="1200" dirty="0"/>
              <a:t>  }</a:t>
            </a:r>
            <a:br>
              <a:rPr lang="en-US" sz="1200" dirty="0"/>
            </a:br>
            <a:r>
              <a:rPr lang="en-US" sz="1200" dirty="0" err="1"/>
              <a:t>add_pypath</a:t>
            </a:r>
            <a:r>
              <a:rPr lang="en-US" sz="1200" dirty="0"/>
              <a:t> $NEMD_SRC/module</a:t>
            </a:r>
          </a:p>
          <a:p>
            <a:endParaRPr lang="en-US" sz="1200" dirty="0"/>
          </a:p>
          <a:p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# Searchable Script: Shell, Workflow, Driver, and Submodule</a:t>
            </a:r>
            <a:br>
              <a:rPr lang="en-US" sz="1200" dirty="0"/>
            </a:br>
            <a:r>
              <a:rPr lang="en-US" sz="1200" dirty="0"/>
              <a:t>path() {</a:t>
            </a:r>
          </a:p>
          <a:p>
            <a:r>
              <a:rPr lang="en-US" sz="1200" dirty="0"/>
              <a:t>  [ -d "$1" ] &amp;&amp; echo $PATH | grep -q "$1”  || export PATH="$1${PATH:+":$PATH"}”</a:t>
            </a:r>
          </a:p>
          <a:p>
            <a:r>
              <a:rPr lang="en-US" sz="1200" dirty="0"/>
              <a:t>}</a:t>
            </a:r>
            <a:br>
              <a:rPr lang="en-US" sz="1200" dirty="0">
                <a:solidFill>
                  <a:srgbClr val="BCBEC4"/>
                </a:solidFill>
                <a:effectLst/>
              </a:rPr>
            </a:br>
            <a:r>
              <a:rPr lang="en-US" sz="1200" dirty="0" err="1"/>
              <a:t>add_path</a:t>
            </a:r>
            <a:r>
              <a:rPr lang="en-US" sz="1200" dirty="0"/>
              <a:t> $NEMD_SRC/</a:t>
            </a:r>
            <a:r>
              <a:rPr lang="en-US" sz="1200" dirty="0" err="1"/>
              <a:t>sh</a:t>
            </a:r>
            <a:br>
              <a:rPr lang="en-US" sz="1200" dirty="0"/>
            </a:br>
            <a:r>
              <a:rPr lang="en-US" sz="1200" dirty="0" err="1"/>
              <a:t>add_path</a:t>
            </a:r>
            <a:r>
              <a:rPr lang="en-US" sz="1200" dirty="0"/>
              <a:t> $NEMD_SRC/driver</a:t>
            </a:r>
            <a:br>
              <a:rPr lang="en-US" sz="1200" dirty="0"/>
            </a:br>
            <a:r>
              <a:rPr lang="en-US" sz="1200" dirty="0" err="1"/>
              <a:t>add_path</a:t>
            </a:r>
            <a:r>
              <a:rPr lang="en-US" sz="1200" dirty="0"/>
              <a:t> $NEMD_SRC/workflow</a:t>
            </a:r>
            <a:br>
              <a:rPr lang="en-US" sz="1200" dirty="0"/>
            </a:br>
            <a:r>
              <a:rPr lang="en-US" sz="1200" dirty="0" err="1"/>
              <a:t>add_path</a:t>
            </a:r>
            <a:r>
              <a:rPr lang="en-US" sz="1200" dirty="0"/>
              <a:t> $NEMD_SRC/module/alamode/alamode/tools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A906C4-08E1-5E4D-8799-D5E0343C01EC}"/>
              </a:ext>
            </a:extLst>
          </p:cNvPr>
          <p:cNvSpPr/>
          <p:nvPr/>
        </p:nvSpPr>
        <p:spPr>
          <a:xfrm>
            <a:off x="391943" y="1326363"/>
            <a:ext cx="8589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source </a:t>
            </a:r>
            <a:r>
              <a:rPr lang="en-US" i="1" dirty="0" err="1"/>
              <a:t>premake</a:t>
            </a:r>
            <a:r>
              <a:rPr lang="en-US" dirty="0"/>
              <a:t> sets the environment in which source code instead of installation is used.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60B5E4-2BCF-9370-AE1C-FF1FE561A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7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7CC5E-1BED-C24D-BC13-D096C522B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26673" cy="1325563"/>
          </a:xfrm>
        </p:spPr>
        <p:txBody>
          <a:bodyPr/>
          <a:lstStyle/>
          <a:p>
            <a:r>
              <a:rPr lang="en-US" dirty="0"/>
              <a:t>Testing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74C8347-FFFA-AD4D-840F-167C914D09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171664"/>
              </p:ext>
            </p:extLst>
          </p:nvPr>
        </p:nvGraphicFramePr>
        <p:xfrm>
          <a:off x="404453" y="1591570"/>
          <a:ext cx="11383094" cy="47640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1497">
                  <a:extLst>
                    <a:ext uri="{9D8B030D-6E8A-4147-A177-3AD203B41FA5}">
                      <a16:colId xmlns:a16="http://schemas.microsoft.com/office/drawing/2014/main" val="140681280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819792391"/>
                    </a:ext>
                  </a:extLst>
                </a:gridCol>
                <a:gridCol w="4827348">
                  <a:extLst>
                    <a:ext uri="{9D8B030D-6E8A-4147-A177-3AD203B41FA5}">
                      <a16:colId xmlns:a16="http://schemas.microsoft.com/office/drawing/2014/main" val="3388334755"/>
                    </a:ext>
                  </a:extLst>
                </a:gridCol>
                <a:gridCol w="3442299">
                  <a:extLst>
                    <a:ext uri="{9D8B030D-6E8A-4147-A177-3AD203B41FA5}">
                      <a16:colId xmlns:a16="http://schemas.microsoft.com/office/drawing/2014/main" val="1365888191"/>
                    </a:ext>
                  </a:extLst>
                </a:gridCol>
              </a:tblGrid>
              <a:tr h="548783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Command</a:t>
                      </a:r>
                    </a:p>
                  </a:txBody>
                  <a:tcPr marL="137160" marR="137160" marT="137160" marB="13716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Location</a:t>
                      </a:r>
                    </a:p>
                  </a:txBody>
                  <a:tcPr marL="137160" marR="137160" marT="137160" marB="13716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Description</a:t>
                      </a:r>
                    </a:p>
                  </a:txBody>
                  <a:tcPr marL="137160" marR="137160" marT="137160" marB="13716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Goal</a:t>
                      </a:r>
                    </a:p>
                  </a:txBody>
                  <a:tcPr marL="137160" marR="137160" marT="137160" marB="13716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390173"/>
                  </a:ext>
                </a:extLst>
              </a:tr>
              <a:tr h="823174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source </a:t>
                      </a:r>
                      <a:r>
                        <a:rPr lang="en-US" sz="1400" dirty="0" err="1"/>
                        <a:t>premake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 err="1"/>
                        <a:t>premake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Environmental configuration allows additional utilities, strongly recommended when opening a new shell.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Use the source code instead of the installation.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5471136"/>
                  </a:ext>
                </a:extLst>
              </a:tr>
              <a:tr h="848017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 err="1"/>
                        <a:t>nemd_test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test/unit/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Unit testing </a:t>
                      </a:r>
                      <a:r>
                        <a:rPr lang="en-US" sz="1400" dirty="0"/>
                        <a:t>makes sure that functions and methods are operating as expected. (Bug-free for every piece)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Free of bugs when parameterizing every piece of the code.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259124"/>
                  </a:ext>
                </a:extLst>
              </a:tr>
              <a:tr h="848017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 err="1"/>
                        <a:t>nemd_itest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test/integration/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kern="1200" dirty="0">
                          <a:solidFill>
                            <a:schemeClr val="accent6"/>
                          </a:solidFill>
                          <a:effectLst/>
                        </a:rPr>
                        <a:t>Integration testing</a:t>
                      </a:r>
                      <a:r>
                        <a:rPr lang="en-US" sz="1400" kern="1200" dirty="0">
                          <a:effectLst/>
                        </a:rPr>
                        <a:t> </a:t>
                      </a:r>
                      <a:r>
                        <a:rPr lang="en-US" sz="1400" dirty="0"/>
                        <a:t>makes sure that scripts run without tracebacks and yield reproducible results. 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Expected behavior and accuracy when driver and workflow combines pieces.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8220872"/>
                  </a:ext>
                </a:extLst>
              </a:tr>
              <a:tr h="848017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 err="1"/>
                        <a:t>nemd_ptest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test/performance/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>
                          <a:solidFill>
                            <a:schemeClr val="accent1"/>
                          </a:solidFill>
                        </a:rPr>
                        <a:t>Performance testing 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evaluates the speed, responsiveness and stability for bottleneck identification and nullification. 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Resource efficiency on scaling up.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586714"/>
                  </a:ext>
                </a:extLst>
              </a:tr>
              <a:tr h="848017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 err="1"/>
                        <a:t>nemd_stest</a:t>
                      </a:r>
                      <a:endParaRPr lang="en-US" sz="1400" dirty="0"/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test/scientific/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kern="1200" dirty="0">
                          <a:solidFill>
                            <a:schemeClr val="accent2"/>
                          </a:solidFill>
                          <a:latin typeface="+mn-lt"/>
                          <a:ea typeface="+mn-ea"/>
                          <a:cs typeface="+mn-cs"/>
                        </a:rPr>
                        <a:t>Scientific testing </a:t>
                      </a:r>
                      <a:r>
                        <a:rPr lang="en-US" sz="1400" dirty="0"/>
                        <a:t>ensures the repeatability, correctness and 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of the </a:t>
                      </a:r>
                      <a:r>
                        <a:rPr lang="en-US" sz="1400" dirty="0"/>
                        <a:t>scientific outputs. 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Physical meaning and standard deviation.</a:t>
                      </a:r>
                    </a:p>
                  </a:txBody>
                  <a:tcPr marL="137160" marR="137160" marT="137160" marB="13716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715119"/>
                  </a:ext>
                </a:extLst>
              </a:tr>
            </a:tbl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0015E66D-2C0C-9840-AA50-A15CDE3BA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4679421"/>
              </p:ext>
            </p:extLst>
          </p:nvPr>
        </p:nvGraphicFramePr>
        <p:xfrm>
          <a:off x="9348619" y="183788"/>
          <a:ext cx="2438928" cy="1820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CDA6099-73EB-5144-AB28-D91820C35B89}"/>
              </a:ext>
            </a:extLst>
          </p:cNvPr>
          <p:cNvSpPr/>
          <p:nvPr/>
        </p:nvSpPr>
        <p:spPr>
          <a:xfrm>
            <a:off x="10069832" y="1160852"/>
            <a:ext cx="982289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accent4"/>
                </a:solidFill>
              </a:rPr>
              <a:t>unit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63404A-649A-19FA-498E-450E07A3F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FC58-3559-EC47-B32E-5EF128B06581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57C75-0530-DFBC-804F-FE681A5481B6}"/>
              </a:ext>
            </a:extLst>
          </p:cNvPr>
          <p:cNvSpPr txBox="1"/>
          <p:nvPr/>
        </p:nvSpPr>
        <p:spPr>
          <a:xfrm>
            <a:off x="422793" y="6355595"/>
            <a:ext cx="60970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i="1" dirty="0"/>
              <a:t>* source </a:t>
            </a:r>
            <a:r>
              <a:rPr lang="en-US" sz="1400" i="1" dirty="0" err="1"/>
              <a:t>premake</a:t>
            </a:r>
            <a:r>
              <a:rPr lang="en-US" sz="1400" dirty="0"/>
              <a:t> before running tests</a:t>
            </a:r>
          </a:p>
        </p:txBody>
      </p:sp>
    </p:spTree>
    <p:extLst>
      <p:ext uri="{BB962C8B-B14F-4D97-AF65-F5344CB8AC3E}">
        <p14:creationId xmlns:p14="http://schemas.microsoft.com/office/powerpoint/2010/main" val="2743858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12302</TotalTime>
  <Words>5167</Words>
  <Application>Microsoft Macintosh PowerPoint</Application>
  <PresentationFormat>Widescreen</PresentationFormat>
  <Paragraphs>961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SFMono-Regular</vt:lpstr>
      <vt:lpstr>Times New Roman</vt:lpstr>
      <vt:lpstr>Wingdings</vt:lpstr>
      <vt:lpstr>Office Theme</vt:lpstr>
      <vt:lpstr>Molecular Simulation Toolkit</vt:lpstr>
      <vt:lpstr>BSD 3-Clause License</vt:lpstr>
      <vt:lpstr>Installation</vt:lpstr>
      <vt:lpstr>setup.py</vt:lpstr>
      <vt:lpstr>Structure</vt:lpstr>
      <vt:lpstr>Architecture</vt:lpstr>
      <vt:lpstr>Architecture</vt:lpstr>
      <vt:lpstr>Environmental Configuration</vt:lpstr>
      <vt:lpstr>Testing</vt:lpstr>
      <vt:lpstr>Unit Testing</vt:lpstr>
      <vt:lpstr>Integration Test</vt:lpstr>
      <vt:lpstr>test_workflow.py</vt:lpstr>
      <vt:lpstr>PowerPoint Presentation</vt:lpstr>
      <vt:lpstr>PowerPoint Presentation</vt:lpstr>
      <vt:lpstr>Performance Test</vt:lpstr>
      <vt:lpstr>Performance Test</vt:lpstr>
      <vt:lpstr>Performance Test</vt:lpstr>
      <vt:lpstr>Performance Test</vt:lpstr>
      <vt:lpstr>Performance Test</vt:lpstr>
      <vt:lpstr>Performance Test</vt:lpstr>
      <vt:lpstr>Scientific Test</vt:lpstr>
      <vt:lpstr>Scientific Test</vt:lpstr>
      <vt:lpstr>Scientific Test</vt:lpstr>
      <vt:lpstr>Scientific Test</vt:lpstr>
      <vt:lpstr>Scientific Test</vt:lpstr>
      <vt:lpstr>Scientific Test</vt:lpstr>
      <vt:lpstr>Scientific Test</vt:lpstr>
      <vt:lpstr>Scientific Test</vt:lpstr>
      <vt:lpstr>Command-Line Arguments</vt:lpstr>
      <vt:lpstr>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Information of the NEMD Toolkit</dc:title>
  <dc:creator>Microsoft Office User</dc:creator>
  <cp:lastModifiedBy>Teng Zhang</cp:lastModifiedBy>
  <cp:revision>485</cp:revision>
  <dcterms:created xsi:type="dcterms:W3CDTF">2024-07-22T15:38:28Z</dcterms:created>
  <dcterms:modified xsi:type="dcterms:W3CDTF">2025-09-14T16:10:34Z</dcterms:modified>
</cp:coreProperties>
</file>

<file path=docProps/thumbnail.jpeg>
</file>